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16"/>
  </p:notesMasterIdLst>
  <p:sldIdLst>
    <p:sldId id="256" r:id="rId2"/>
    <p:sldId id="338" r:id="rId3"/>
    <p:sldId id="260" r:id="rId4"/>
    <p:sldId id="258" r:id="rId5"/>
    <p:sldId id="261" r:id="rId6"/>
    <p:sldId id="336" r:id="rId7"/>
    <p:sldId id="264" r:id="rId8"/>
    <p:sldId id="268" r:id="rId9"/>
    <p:sldId id="271" r:id="rId10"/>
    <p:sldId id="265" r:id="rId11"/>
    <p:sldId id="337" r:id="rId12"/>
    <p:sldId id="339" r:id="rId13"/>
    <p:sldId id="262" r:id="rId14"/>
    <p:sldId id="294" r:id="rId15"/>
  </p:sldIdLst>
  <p:sldSz cx="9144000" cy="5143500" type="screen16x9"/>
  <p:notesSz cx="6858000" cy="9144000"/>
  <p:embeddedFontLst>
    <p:embeddedFont>
      <p:font typeface="Coming Soon" panose="020B0604020202020204" charset="0"/>
      <p:regular r:id="rId17"/>
    </p:embeddedFont>
    <p:embeddedFont>
      <p:font typeface="Concert One" pitchFamily="2" charset="0"/>
      <p:regular r:id="rId18"/>
    </p:embeddedFont>
    <p:embeddedFont>
      <p:font typeface="Roboto Mono Medium"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D55A8-A842-4938-9CEB-93D90E745F7E}">
  <a:tblStyle styleId="{370D55A8-A842-4938-9CEB-93D90E745F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47" d="100"/>
          <a:sy n="147" d="100"/>
        </p:scale>
        <p:origin x="5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09571f4d9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09571f4d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a:extLst>
            <a:ext uri="{FF2B5EF4-FFF2-40B4-BE49-F238E27FC236}">
              <a16:creationId xmlns:a16="http://schemas.microsoft.com/office/drawing/2014/main" id="{C063A5F4-CFCA-D9B0-81CC-4D610841605D}"/>
            </a:ext>
          </a:extLst>
        </p:cNvPr>
        <p:cNvGrpSpPr/>
        <p:nvPr/>
      </p:nvGrpSpPr>
      <p:grpSpPr>
        <a:xfrm>
          <a:off x="0" y="0"/>
          <a:ext cx="0" cy="0"/>
          <a:chOff x="0" y="0"/>
          <a:chExt cx="0" cy="0"/>
        </a:xfrm>
      </p:grpSpPr>
      <p:sp>
        <p:nvSpPr>
          <p:cNvPr id="479" name="Google Shape;479;g1209571f4d9_0_561:notes">
            <a:extLst>
              <a:ext uri="{FF2B5EF4-FFF2-40B4-BE49-F238E27FC236}">
                <a16:creationId xmlns:a16="http://schemas.microsoft.com/office/drawing/2014/main" id="{C53059CF-B456-6F38-6A52-A9378FB55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09571f4d9_0_561:notes">
            <a:extLst>
              <a:ext uri="{FF2B5EF4-FFF2-40B4-BE49-F238E27FC236}">
                <a16:creationId xmlns:a16="http://schemas.microsoft.com/office/drawing/2014/main" id="{E1836CBF-7009-3CE3-EBF4-69EB25B21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122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a:extLst>
            <a:ext uri="{FF2B5EF4-FFF2-40B4-BE49-F238E27FC236}">
              <a16:creationId xmlns:a16="http://schemas.microsoft.com/office/drawing/2014/main" id="{BC18878C-0F19-2310-F8F1-65372672B186}"/>
            </a:ext>
          </a:extLst>
        </p:cNvPr>
        <p:cNvGrpSpPr/>
        <p:nvPr/>
      </p:nvGrpSpPr>
      <p:grpSpPr>
        <a:xfrm>
          <a:off x="0" y="0"/>
          <a:ext cx="0" cy="0"/>
          <a:chOff x="0" y="0"/>
          <a:chExt cx="0" cy="0"/>
        </a:xfrm>
      </p:grpSpPr>
      <p:sp>
        <p:nvSpPr>
          <p:cNvPr id="546" name="Google Shape;546;g120f6c89457_0_519:notes">
            <a:extLst>
              <a:ext uri="{FF2B5EF4-FFF2-40B4-BE49-F238E27FC236}">
                <a16:creationId xmlns:a16="http://schemas.microsoft.com/office/drawing/2014/main" id="{5219B831-094A-D158-E1CB-3C7A426E85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20f6c89457_0_519:notes">
            <a:extLst>
              <a:ext uri="{FF2B5EF4-FFF2-40B4-BE49-F238E27FC236}">
                <a16:creationId xmlns:a16="http://schemas.microsoft.com/office/drawing/2014/main" id="{8606C87C-CB98-1E2E-2B29-DD94F48DDA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952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5303435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20f6c89457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20f6c8945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a:extLst>
            <a:ext uri="{FF2B5EF4-FFF2-40B4-BE49-F238E27FC236}">
              <a16:creationId xmlns:a16="http://schemas.microsoft.com/office/drawing/2014/main" id="{68688E33-25A9-8C89-19EC-70981CACBD08}"/>
            </a:ext>
          </a:extLst>
        </p:cNvPr>
        <p:cNvGrpSpPr/>
        <p:nvPr/>
      </p:nvGrpSpPr>
      <p:grpSpPr>
        <a:xfrm>
          <a:off x="0" y="0"/>
          <a:ext cx="0" cy="0"/>
          <a:chOff x="0" y="0"/>
          <a:chExt cx="0" cy="0"/>
        </a:xfrm>
      </p:grpSpPr>
      <p:sp>
        <p:nvSpPr>
          <p:cNvPr id="479" name="Google Shape;479;g1209571f4d9_0_561:notes">
            <a:extLst>
              <a:ext uri="{FF2B5EF4-FFF2-40B4-BE49-F238E27FC236}">
                <a16:creationId xmlns:a16="http://schemas.microsoft.com/office/drawing/2014/main" id="{B439B091-9023-295D-83C9-7364DECD7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09571f4d9_0_561:notes">
            <a:extLst>
              <a:ext uri="{FF2B5EF4-FFF2-40B4-BE49-F238E27FC236}">
                <a16:creationId xmlns:a16="http://schemas.microsoft.com/office/drawing/2014/main" id="{709EB70A-99AD-8C6A-B334-AB83143EC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3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09571f4d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09571f4d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69BEBE03-2583-5DA4-65F3-BD47DF98833E}"/>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A35EFB31-08C6-3EC4-4035-D5F109073E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BED26CA3-D577-A90A-1DF2-561B899CE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19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53034354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09571f4d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09571f4d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20f6c89457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20f6c89457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151" name="Google Shape;151;p2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152" name="Google Shape;152;p2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BIG_NUMBER_1_3">
    <p:spTree>
      <p:nvGrpSpPr>
        <p:cNvPr id="1" name="Shape 193"/>
        <p:cNvGrpSpPr/>
        <p:nvPr/>
      </p:nvGrpSpPr>
      <p:grpSpPr>
        <a:xfrm>
          <a:off x="0" y="0"/>
          <a:ext cx="0" cy="0"/>
          <a:chOff x="0" y="0"/>
          <a:chExt cx="0" cy="0"/>
        </a:xfrm>
      </p:grpSpPr>
      <p:pic>
        <p:nvPicPr>
          <p:cNvPr id="194" name="Google Shape;194;p3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95" name="Google Shape;195;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6" name="Google Shape;196;p31"/>
          <p:cNvSpPr txBox="1">
            <a:spLocks noGrp="1"/>
          </p:cNvSpPr>
          <p:nvPr>
            <p:ph type="title" hasCustomPrompt="1"/>
          </p:nvPr>
        </p:nvSpPr>
        <p:spPr>
          <a:xfrm>
            <a:off x="5097100" y="965775"/>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7" name="Google Shape;197;p31"/>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98" name="Google Shape;198;p31"/>
          <p:cNvSpPr txBox="1">
            <a:spLocks noGrp="1"/>
          </p:cNvSpPr>
          <p:nvPr>
            <p:ph type="title" idx="2" hasCustomPrompt="1"/>
          </p:nvPr>
        </p:nvSpPr>
        <p:spPr>
          <a:xfrm>
            <a:off x="5097100" y="2148512"/>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9" name="Google Shape;199;p31"/>
          <p:cNvSpPr txBox="1">
            <a:spLocks noGrp="1"/>
          </p:cNvSpPr>
          <p:nvPr>
            <p:ph type="subTitle" idx="3"/>
          </p:nvPr>
        </p:nvSpPr>
        <p:spPr>
          <a:xfrm>
            <a:off x="5097050" y="2643851"/>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0" name="Google Shape;200;p31"/>
          <p:cNvSpPr txBox="1">
            <a:spLocks noGrp="1"/>
          </p:cNvSpPr>
          <p:nvPr>
            <p:ph type="title" idx="4" hasCustomPrompt="1"/>
          </p:nvPr>
        </p:nvSpPr>
        <p:spPr>
          <a:xfrm>
            <a:off x="5097100" y="3331249"/>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1" name="Google Shape;201;p31"/>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2" name="Google Shape;202;p31"/>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3" name="Google Shape;293;p42"/>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6" name="Google Shape;296;p43"/>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49" name="Google Shape;49;p9"/>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7" name="Google Shape;87;p16"/>
          <p:cNvPicPr preferRelativeResize="0"/>
          <p:nvPr/>
        </p:nvPicPr>
        <p:blipFill rotWithShape="1">
          <a:blip r:embed="rId3">
            <a:alphaModFix/>
          </a:blip>
          <a:srcRect b="61089"/>
          <a:stretch/>
        </p:blipFill>
        <p:spPr>
          <a:xfrm rot="1142343">
            <a:off x="6222976" y="2291982"/>
            <a:ext cx="2068425" cy="1772790"/>
          </a:xfrm>
          <a:prstGeom prst="rect">
            <a:avLst/>
          </a:prstGeom>
          <a:noFill/>
          <a:ln>
            <a:noFill/>
          </a:ln>
        </p:spPr>
      </p:pic>
      <p:pic>
        <p:nvPicPr>
          <p:cNvPr id="88" name="Google Shape;88;p16"/>
          <p:cNvPicPr preferRelativeResize="0"/>
          <p:nvPr/>
        </p:nvPicPr>
        <p:blipFill rotWithShape="1">
          <a:blip r:embed="rId3">
            <a:alphaModFix/>
          </a:blip>
          <a:srcRect b="61089"/>
          <a:stretch/>
        </p:blipFill>
        <p:spPr>
          <a:xfrm rot="-1920292">
            <a:off x="925352" y="1011382"/>
            <a:ext cx="2068424" cy="1772792"/>
          </a:xfrm>
          <a:prstGeom prst="rect">
            <a:avLst/>
          </a:prstGeom>
          <a:noFill/>
          <a:ln>
            <a:noFill/>
          </a:ln>
        </p:spPr>
      </p:pic>
      <p:pic>
        <p:nvPicPr>
          <p:cNvPr id="89" name="Google Shape;89;p16"/>
          <p:cNvPicPr preferRelativeResize="0"/>
          <p:nvPr/>
        </p:nvPicPr>
        <p:blipFill>
          <a:blip r:embed="rId4">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90" name="Google Shape;90;p16"/>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8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4" name="Google Shape;104;p1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05" name="Google Shape;105;p19"/>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106" name="Google Shape;106;p19"/>
          <p:cNvSpPr txBox="1">
            <a:spLocks noGrp="1"/>
          </p:cNvSpPr>
          <p:nvPr>
            <p:ph type="title"/>
          </p:nvPr>
        </p:nvSpPr>
        <p:spPr>
          <a:xfrm>
            <a:off x="3127075" y="1366750"/>
            <a:ext cx="29016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9" name="Google Shape;109;p2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10" name="Google Shape;110;p20"/>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11" name="Google Shape;111;p20"/>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112" name="Google Shape;112;p20"/>
          <p:cNvSpPr txBox="1">
            <a:spLocks noGrp="1"/>
          </p:cNvSpPr>
          <p:nvPr>
            <p:ph type="title" idx="2" hasCustomPrompt="1"/>
          </p:nvPr>
        </p:nvSpPr>
        <p:spPr>
          <a:xfrm>
            <a:off x="1640100" y="1347913"/>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3" name="Google Shape;123;p2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4" name="Google Shape;124;p23"/>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125" name="Google Shape;125;p23"/>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59" r:id="rId5"/>
    <p:sldLayoutId id="2147483662" r:id="rId6"/>
    <p:sldLayoutId id="2147483665" r:id="rId7"/>
    <p:sldLayoutId id="2147483666" r:id="rId8"/>
    <p:sldLayoutId id="2147483669" r:id="rId9"/>
    <p:sldLayoutId id="2147483672" r:id="rId10"/>
    <p:sldLayoutId id="2147483677" r:id="rId11"/>
    <p:sldLayoutId id="2147483687" r:id="rId12"/>
    <p:sldLayoutId id="2147483688" r:id="rId13"/>
    <p:sldLayoutId id="2147483689" r:id="rId14"/>
    <p:sldLayoutId id="2147483690" r:id="rId15"/>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sans.org/course/advanced-incident-response-threat-hunting-training?msc=instructor-eric-zimmerma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p>
            <a:pPr lvl="0"/>
            <a:r>
              <a:rPr lang="en-US" dirty="0" err="1"/>
              <a:t>ParsEVTX</a:t>
            </a:r>
            <a:r>
              <a:rPr lang="en-US" dirty="0"/>
              <a:t>:</a:t>
            </a:r>
            <a:r>
              <a:rPr lang="en" dirty="0"/>
              <a:t> </a:t>
            </a:r>
            <a:br>
              <a:rPr lang="en" dirty="0"/>
            </a:br>
            <a:r>
              <a:rPr lang="en-US" sz="4400" dirty="0"/>
              <a:t>Simplifying EVTX Analysis</a:t>
            </a:r>
            <a:endParaRPr dirty="0">
              <a:solidFill>
                <a:schemeClr val="accent2"/>
              </a:solidFill>
            </a:endParaRPr>
          </a:p>
        </p:txBody>
      </p:sp>
      <p:sp>
        <p:nvSpPr>
          <p:cNvPr id="315" name="Google Shape;315;p50"/>
          <p:cNvSpPr txBox="1">
            <a:spLocks noGrp="1"/>
          </p:cNvSpPr>
          <p:nvPr>
            <p:ph type="subTitle" idx="1"/>
          </p:nvPr>
        </p:nvSpPr>
        <p:spPr>
          <a:xfrm>
            <a:off x="1643583" y="3782388"/>
            <a:ext cx="1485484"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0" dirty="0"/>
              <a:t>Host:</a:t>
            </a:r>
          </a:p>
          <a:p>
            <a:pPr marL="0" lvl="0" indent="0" algn="ctr" rtl="0">
              <a:spcBef>
                <a:spcPts val="0"/>
              </a:spcBef>
              <a:spcAft>
                <a:spcPts val="0"/>
              </a:spcAft>
              <a:buNone/>
            </a:pPr>
            <a:r>
              <a:rPr lang="en-US" sz="1200" dirty="0"/>
              <a:t>ERIC HENDRYANI</a:t>
            </a:r>
            <a:endParaRPr sz="1200" b="0" dirty="0"/>
          </a:p>
        </p:txBody>
      </p:sp>
      <p:sp>
        <p:nvSpPr>
          <p:cNvPr id="316" name="Google Shape;316;p50"/>
          <p:cNvSpPr/>
          <p:nvPr/>
        </p:nvSpPr>
        <p:spPr>
          <a:xfrm>
            <a:off x="2640700" y="2929265"/>
            <a:ext cx="617075" cy="15875"/>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txBody>
          <a:bodyPr/>
          <a:lstStyle/>
          <a:p>
            <a:endParaRPr lang="en-US"/>
          </a:p>
        </p:txBody>
      </p:sp>
      <p:sp>
        <p:nvSpPr>
          <p:cNvPr id="317" name="Google Shape;317;p50"/>
          <p:cNvSpPr/>
          <p:nvPr/>
        </p:nvSpPr>
        <p:spPr>
          <a:xfrm>
            <a:off x="5822625" y="2886561"/>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txBody>
          <a:bodyPr/>
          <a:lstStyle/>
          <a:p>
            <a:endParaRPr lang="en-US"/>
          </a:p>
        </p:txBody>
      </p:sp>
      <p:sp>
        <p:nvSpPr>
          <p:cNvPr id="318" name="Google Shape;318;p50"/>
          <p:cNvSpPr/>
          <p:nvPr/>
        </p:nvSpPr>
        <p:spPr>
          <a:xfrm>
            <a:off x="1889900" y="4310899"/>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txBody>
          <a:bodyPr/>
          <a:lstStyle/>
          <a:p>
            <a:endParaRPr lang="en-US"/>
          </a:p>
        </p:txBody>
      </p:sp>
      <p:pic>
        <p:nvPicPr>
          <p:cNvPr id="319" name="Google Shape;319;p50"/>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320" name="Google Shape;320;p50"/>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100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9"/>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p>
            <a:pPr marL="0" lvl="0" indent="0">
              <a:buNone/>
            </a:pPr>
            <a:r>
              <a:rPr lang="en-US" sz="1200" dirty="0">
                <a:latin typeface="Concert One" pitchFamily="2" charset="0"/>
              </a:rPr>
              <a:t>Event IDs are unique numerical identifiers assigned to specific types of events recorded in Windows Event Logs. Each Event ID corresponds to a particular action or occurrence in the system.</a:t>
            </a:r>
            <a:endParaRPr sz="1200" dirty="0">
              <a:latin typeface="Concert One" pitchFamily="2" charset="0"/>
            </a:endParaRPr>
          </a:p>
        </p:txBody>
      </p:sp>
      <p:sp>
        <p:nvSpPr>
          <p:cNvPr id="422" name="Google Shape;422;p59"/>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What are </a:t>
            </a:r>
            <a:r>
              <a:rPr lang="en-US" sz="4000" dirty="0" err="1"/>
              <a:t>EventIDs</a:t>
            </a:r>
            <a:r>
              <a:rPr lang="en-US" sz="4000" dirty="0"/>
              <a:t>?</a:t>
            </a:r>
            <a:endParaRPr sz="4000" dirty="0"/>
          </a:p>
        </p:txBody>
      </p:sp>
      <p:pic>
        <p:nvPicPr>
          <p:cNvPr id="423" name="Google Shape;423;p59"/>
          <p:cNvPicPr preferRelativeResize="0"/>
          <p:nvPr/>
        </p:nvPicPr>
        <p:blipFill rotWithShape="1">
          <a:blip r:embed="rId3"/>
          <a:srcRect l="6785" r="6785"/>
          <a:stretch/>
        </p:blipFill>
        <p:spPr>
          <a:xfrm rot="424897">
            <a:off x="5395945" y="1440977"/>
            <a:ext cx="2357988" cy="2395161"/>
          </a:xfrm>
          <a:prstGeom prst="rect">
            <a:avLst/>
          </a:prstGeom>
          <a:noFill/>
          <a:ln>
            <a:noFill/>
          </a:ln>
          <a:effectLst>
            <a:outerShdw blurRad="57150" dist="19050" dir="5400000" algn="bl" rotWithShape="0">
              <a:srgbClr val="000000">
                <a:alpha val="50000"/>
              </a:srgbClr>
            </a:outerShdw>
          </a:effectLst>
        </p:spPr>
      </p:pic>
      <p:sp>
        <p:nvSpPr>
          <p:cNvPr id="424" name="Google Shape;424;p59"/>
          <p:cNvSpPr/>
          <p:nvPr/>
        </p:nvSpPr>
        <p:spPr>
          <a:xfrm rot="-391042">
            <a:off x="5167664" y="980262"/>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9"/>
          <p:cNvSpPr/>
          <p:nvPr/>
        </p:nvSpPr>
        <p:spPr>
          <a:xfrm rot="-391042">
            <a:off x="7076814" y="3514237"/>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 name="Google Shape;426;p59"/>
          <p:cNvPicPr preferRelativeResize="0"/>
          <p:nvPr/>
        </p:nvPicPr>
        <p:blipFill>
          <a:blip r:embed="rId4">
            <a:alphaModFix/>
          </a:blip>
          <a:stretch>
            <a:fillRect/>
          </a:stretch>
        </p:blipFill>
        <p:spPr>
          <a:xfrm rot="1640092">
            <a:off x="3444300" y="3616475"/>
            <a:ext cx="723025" cy="83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24"/>
                                        </p:tgtEl>
                                        <p:attrNameLst>
                                          <p:attrName>style.visibility</p:attrName>
                                        </p:attrNameLst>
                                      </p:cBhvr>
                                      <p:to>
                                        <p:strVal val="visible"/>
                                      </p:to>
                                    </p:set>
                                    <p:animEffect transition="in" filter="fade">
                                      <p:cBhvr>
                                        <p:cTn id="10" dur="1000"/>
                                        <p:tgtEl>
                                          <p:spTgt spid="424"/>
                                        </p:tgtEl>
                                      </p:cBhvr>
                                    </p:animEffect>
                                  </p:childTnLst>
                                </p:cTn>
                              </p:par>
                              <p:par>
                                <p:cTn id="11" presetID="10"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a:extLst>
            <a:ext uri="{FF2B5EF4-FFF2-40B4-BE49-F238E27FC236}">
              <a16:creationId xmlns:a16="http://schemas.microsoft.com/office/drawing/2014/main" id="{7C175382-4496-1BE5-6456-D70157CBA4EB}"/>
            </a:ext>
          </a:extLst>
        </p:cNvPr>
        <p:cNvGrpSpPr/>
        <p:nvPr/>
      </p:nvGrpSpPr>
      <p:grpSpPr>
        <a:xfrm>
          <a:off x="0" y="0"/>
          <a:ext cx="0" cy="0"/>
          <a:chOff x="0" y="0"/>
          <a:chExt cx="0" cy="0"/>
        </a:xfrm>
      </p:grpSpPr>
      <p:pic>
        <p:nvPicPr>
          <p:cNvPr id="482" name="Google Shape;482;p62">
            <a:extLst>
              <a:ext uri="{FF2B5EF4-FFF2-40B4-BE49-F238E27FC236}">
                <a16:creationId xmlns:a16="http://schemas.microsoft.com/office/drawing/2014/main" id="{D76954C3-563D-DD75-0659-D34C5D3D4F4E}"/>
              </a:ext>
            </a:extLst>
          </p:cNvPr>
          <p:cNvPicPr preferRelativeResize="0"/>
          <p:nvPr/>
        </p:nvPicPr>
        <p:blipFill>
          <a:blip r:embed="rId3">
            <a:alphaModFix amt="86000"/>
          </a:blip>
          <a:stretch>
            <a:fillRect/>
          </a:stretch>
        </p:blipFill>
        <p:spPr>
          <a:xfrm rot="9455883" flipH="1">
            <a:off x="1706560" y="1268589"/>
            <a:ext cx="1496149" cy="1160650"/>
          </a:xfrm>
          <a:prstGeom prst="rect">
            <a:avLst/>
          </a:prstGeom>
          <a:noFill/>
          <a:ln>
            <a:noFill/>
          </a:ln>
        </p:spPr>
      </p:pic>
      <p:sp>
        <p:nvSpPr>
          <p:cNvPr id="483" name="Google Shape;483;p62">
            <a:extLst>
              <a:ext uri="{FF2B5EF4-FFF2-40B4-BE49-F238E27FC236}">
                <a16:creationId xmlns:a16="http://schemas.microsoft.com/office/drawing/2014/main" id="{113848FD-565A-A47C-D8C9-98EF9DE3F692}"/>
              </a:ext>
            </a:extLst>
          </p:cNvPr>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Utilizing A.I</a:t>
            </a:r>
            <a:endParaRPr dirty="0"/>
          </a:p>
        </p:txBody>
      </p:sp>
      <p:sp>
        <p:nvSpPr>
          <p:cNvPr id="484" name="Google Shape;484;p62">
            <a:extLst>
              <a:ext uri="{FF2B5EF4-FFF2-40B4-BE49-F238E27FC236}">
                <a16:creationId xmlns:a16="http://schemas.microsoft.com/office/drawing/2014/main" id="{7A41F49F-9974-8B25-94B6-083F49BAAE9D}"/>
              </a:ext>
            </a:extLst>
          </p:cNvPr>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4"/>
                </a:solidFill>
                <a:latin typeface="Concert One" pitchFamily="2" charset="0"/>
              </a:rPr>
              <a:t>How to utilize the use of A.I efficiently to solve challenges faster</a:t>
            </a:r>
            <a:endParaRPr dirty="0">
              <a:solidFill>
                <a:schemeClr val="accent4"/>
              </a:solidFill>
              <a:latin typeface="Concert One" pitchFamily="2" charset="0"/>
            </a:endParaRPr>
          </a:p>
        </p:txBody>
      </p:sp>
      <p:sp>
        <p:nvSpPr>
          <p:cNvPr id="485" name="Google Shape;485;p62">
            <a:extLst>
              <a:ext uri="{FF2B5EF4-FFF2-40B4-BE49-F238E27FC236}">
                <a16:creationId xmlns:a16="http://schemas.microsoft.com/office/drawing/2014/main" id="{8B26450E-41A6-4857-95E1-78CC63826AD2}"/>
              </a:ext>
            </a:extLst>
          </p:cNvPr>
          <p:cNvSpPr txBox="1">
            <a:spLocks noGrp="1"/>
          </p:cNvSpPr>
          <p:nvPr>
            <p:ph type="title" idx="2"/>
          </p:nvPr>
        </p:nvSpPr>
        <p:spPr>
          <a:xfrm>
            <a:off x="1640100" y="1347913"/>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486" name="Google Shape;486;p62">
            <a:extLst>
              <a:ext uri="{FF2B5EF4-FFF2-40B4-BE49-F238E27FC236}">
                <a16:creationId xmlns:a16="http://schemas.microsoft.com/office/drawing/2014/main" id="{30E32420-0E81-B02F-08A9-F4E8F5C1B303}"/>
              </a:ext>
            </a:extLst>
          </p:cNvPr>
          <p:cNvPicPr preferRelativeResize="0"/>
          <p:nvPr/>
        </p:nvPicPr>
        <p:blipFill rotWithShape="1">
          <a:blip r:embed="rId4"/>
          <a:srcRect t="7769" b="7769"/>
          <a:stretch/>
        </p:blipFill>
        <p:spPr>
          <a:xfrm rot="445224">
            <a:off x="5265536" y="1357086"/>
            <a:ext cx="2946284" cy="2488505"/>
          </a:xfrm>
          <a:prstGeom prst="rect">
            <a:avLst/>
          </a:prstGeom>
          <a:noFill/>
          <a:ln>
            <a:noFill/>
          </a:ln>
          <a:effectLst>
            <a:outerShdw blurRad="57150" dist="19050" dir="5400000" algn="bl" rotWithShape="0">
              <a:srgbClr val="000000">
                <a:alpha val="50000"/>
              </a:srgbClr>
            </a:outerShdw>
          </a:effectLst>
        </p:spPr>
      </p:pic>
      <p:sp>
        <p:nvSpPr>
          <p:cNvPr id="487" name="Google Shape;487;p62">
            <a:extLst>
              <a:ext uri="{FF2B5EF4-FFF2-40B4-BE49-F238E27FC236}">
                <a16:creationId xmlns:a16="http://schemas.microsoft.com/office/drawing/2014/main" id="{8B05A2B6-7627-6B75-BD6E-CA00B9CBBD11}"/>
              </a:ext>
            </a:extLst>
          </p:cNvPr>
          <p:cNvSpPr/>
          <p:nvPr/>
        </p:nvSpPr>
        <p:spPr>
          <a:xfrm rot="-594043">
            <a:off x="5239927" y="94188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a:extLst>
              <a:ext uri="{FF2B5EF4-FFF2-40B4-BE49-F238E27FC236}">
                <a16:creationId xmlns:a16="http://schemas.microsoft.com/office/drawing/2014/main" id="{EC456F6F-A5C4-B7A6-5FD0-5B86F275F616}"/>
              </a:ext>
            </a:extLst>
          </p:cNvPr>
          <p:cNvSpPr/>
          <p:nvPr/>
        </p:nvSpPr>
        <p:spPr>
          <a:xfrm rot="-594043">
            <a:off x="7483974" y="368966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62">
            <a:extLst>
              <a:ext uri="{FF2B5EF4-FFF2-40B4-BE49-F238E27FC236}">
                <a16:creationId xmlns:a16="http://schemas.microsoft.com/office/drawing/2014/main" id="{03DF89A2-C03A-D13B-82CA-18B4A10F4437}"/>
              </a:ext>
            </a:extLst>
          </p:cNvPr>
          <p:cNvPicPr preferRelativeResize="0"/>
          <p:nvPr/>
        </p:nvPicPr>
        <p:blipFill>
          <a:blip r:embed="rId5">
            <a:alphaModFix/>
          </a:blip>
          <a:stretch>
            <a:fillRect/>
          </a:stretch>
        </p:blipFill>
        <p:spPr>
          <a:xfrm>
            <a:off x="98897" y="3897188"/>
            <a:ext cx="2015919" cy="1011625"/>
          </a:xfrm>
          <a:prstGeom prst="rect">
            <a:avLst/>
          </a:prstGeom>
          <a:noFill/>
          <a:ln>
            <a:noFill/>
          </a:ln>
        </p:spPr>
      </p:pic>
    </p:spTree>
    <p:extLst>
      <p:ext uri="{BB962C8B-B14F-4D97-AF65-F5344CB8AC3E}">
        <p14:creationId xmlns:p14="http://schemas.microsoft.com/office/powerpoint/2010/main" val="190491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a:extLst>
            <a:ext uri="{FF2B5EF4-FFF2-40B4-BE49-F238E27FC236}">
              <a16:creationId xmlns:a16="http://schemas.microsoft.com/office/drawing/2014/main" id="{F8D784B1-2D3B-19EC-F76E-792C0CFCDC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269149-5705-D9E0-04E7-76DC0550018F}"/>
              </a:ext>
            </a:extLst>
          </p:cNvPr>
          <p:cNvPicPr>
            <a:picLocks noChangeAspect="1"/>
          </p:cNvPicPr>
          <p:nvPr/>
        </p:nvPicPr>
        <p:blipFill>
          <a:blip r:embed="rId3"/>
          <a:srcRect/>
          <a:stretch/>
        </p:blipFill>
        <p:spPr>
          <a:xfrm>
            <a:off x="788113" y="1734014"/>
            <a:ext cx="2994302" cy="1887712"/>
          </a:xfrm>
          <a:prstGeom prst="rect">
            <a:avLst/>
          </a:prstGeom>
        </p:spPr>
      </p:pic>
      <p:sp>
        <p:nvSpPr>
          <p:cNvPr id="551" name="Google Shape;551;p65">
            <a:extLst>
              <a:ext uri="{FF2B5EF4-FFF2-40B4-BE49-F238E27FC236}">
                <a16:creationId xmlns:a16="http://schemas.microsoft.com/office/drawing/2014/main" id="{B3745BC1-DD21-096E-F737-2107F928A714}"/>
              </a:ext>
            </a:extLst>
          </p:cNvPr>
          <p:cNvSpPr txBox="1">
            <a:spLocks noGrp="1"/>
          </p:cNvSpPr>
          <p:nvPr>
            <p:ph type="title"/>
          </p:nvPr>
        </p:nvSpPr>
        <p:spPr>
          <a:xfrm>
            <a:off x="5097100" y="965775"/>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Starting the Analysis</a:t>
            </a:r>
            <a:endParaRPr sz="1600" dirty="0"/>
          </a:p>
        </p:txBody>
      </p:sp>
      <p:sp>
        <p:nvSpPr>
          <p:cNvPr id="554" name="Google Shape;554;p65">
            <a:extLst>
              <a:ext uri="{FF2B5EF4-FFF2-40B4-BE49-F238E27FC236}">
                <a16:creationId xmlns:a16="http://schemas.microsoft.com/office/drawing/2014/main" id="{885F126D-5B51-F43D-569A-C82927D6A36B}"/>
              </a:ext>
            </a:extLst>
          </p:cNvPr>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EventID’s</a:t>
            </a:r>
            <a:r>
              <a:rPr lang="en-US" dirty="0"/>
              <a:t> Classification</a:t>
            </a:r>
            <a:endParaRPr dirty="0"/>
          </a:p>
        </p:txBody>
      </p:sp>
      <p:sp>
        <p:nvSpPr>
          <p:cNvPr id="555" name="Google Shape;555;p65">
            <a:extLst>
              <a:ext uri="{FF2B5EF4-FFF2-40B4-BE49-F238E27FC236}">
                <a16:creationId xmlns:a16="http://schemas.microsoft.com/office/drawing/2014/main" id="{238E6D2D-741C-A360-B889-B9358D2FD829}"/>
              </a:ext>
            </a:extLst>
          </p:cNvPr>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p>
            <a:pPr marL="0" lvl="0" indent="0"/>
            <a:r>
              <a:rPr lang="en-US" sz="1100" dirty="0">
                <a:solidFill>
                  <a:srgbClr val="FF0000"/>
                </a:solidFill>
                <a:latin typeface="Concert One" pitchFamily="2" charset="0"/>
              </a:rPr>
              <a:t>When we parse EVTX files into CSV format using </a:t>
            </a:r>
            <a:r>
              <a:rPr lang="en-US" sz="1100" dirty="0" err="1">
                <a:solidFill>
                  <a:srgbClr val="FF0000"/>
                </a:solidFill>
                <a:latin typeface="Concert One" pitchFamily="2" charset="0"/>
              </a:rPr>
              <a:t>EvtxECmd</a:t>
            </a:r>
            <a:r>
              <a:rPr lang="en-US" sz="1100" dirty="0">
                <a:solidFill>
                  <a:srgbClr val="FF0000"/>
                </a:solidFill>
                <a:latin typeface="Concert One" pitchFamily="2" charset="0"/>
              </a:rPr>
              <a:t>, it provides a count of each Event ID occurrence for the specified EVTX file or all files if indicated. We can use this by copying the Event ID counts into GPT and asking which Event IDs we should prioritize investigating first based on the challenge question, or to better understand what type of event each Event ID represents.</a:t>
            </a:r>
          </a:p>
          <a:p>
            <a:pPr marL="0" lvl="0" indent="0"/>
            <a:endParaRPr lang="en-US" sz="1100" dirty="0">
              <a:solidFill>
                <a:srgbClr val="FF0000"/>
              </a:solidFill>
              <a:latin typeface="Concert One" pitchFamily="2" charset="0"/>
            </a:endParaRPr>
          </a:p>
          <a:p>
            <a:pPr marL="0" lvl="0" indent="0"/>
            <a:r>
              <a:rPr lang="en-US" sz="1100" dirty="0">
                <a:solidFill>
                  <a:srgbClr val="FF0000"/>
                </a:solidFill>
                <a:latin typeface="Concert One" pitchFamily="2" charset="0"/>
              </a:rPr>
              <a:t>Note: It may be hard to copy the counts of </a:t>
            </a:r>
            <a:r>
              <a:rPr lang="en-US" sz="1100" dirty="0" err="1">
                <a:solidFill>
                  <a:srgbClr val="FF0000"/>
                </a:solidFill>
                <a:latin typeface="Concert One" pitchFamily="2" charset="0"/>
              </a:rPr>
              <a:t>EventIDs</a:t>
            </a:r>
            <a:r>
              <a:rPr lang="en-US" sz="1100" dirty="0">
                <a:solidFill>
                  <a:srgbClr val="FF0000"/>
                </a:solidFill>
                <a:latin typeface="Concert One" pitchFamily="2" charset="0"/>
              </a:rPr>
              <a:t>, so we can redirect the output to a text file by adding: “ &gt; “filename”.txt at the end.</a:t>
            </a:r>
          </a:p>
        </p:txBody>
      </p:sp>
      <p:pic>
        <p:nvPicPr>
          <p:cNvPr id="556" name="Google Shape;556;p65">
            <a:extLst>
              <a:ext uri="{FF2B5EF4-FFF2-40B4-BE49-F238E27FC236}">
                <a16:creationId xmlns:a16="http://schemas.microsoft.com/office/drawing/2014/main" id="{A1EC5198-9DA2-0345-0247-0AB937A8BF02}"/>
              </a:ext>
            </a:extLst>
          </p:cNvPr>
          <p:cNvPicPr preferRelativeResize="0"/>
          <p:nvPr/>
        </p:nvPicPr>
        <p:blipFill rotWithShape="1">
          <a:blip r:embed="rId4">
            <a:alphaModFix amt="78000"/>
          </a:blip>
          <a:srcRect l="19967"/>
          <a:stretch/>
        </p:blipFill>
        <p:spPr>
          <a:xfrm rot="-899972">
            <a:off x="3838056" y="2286846"/>
            <a:ext cx="1062207" cy="569807"/>
          </a:xfrm>
          <a:prstGeom prst="rect">
            <a:avLst/>
          </a:prstGeom>
          <a:noFill/>
          <a:ln>
            <a:noFill/>
          </a:ln>
        </p:spPr>
      </p:pic>
      <p:sp>
        <p:nvSpPr>
          <p:cNvPr id="558" name="Google Shape;558;p65">
            <a:extLst>
              <a:ext uri="{FF2B5EF4-FFF2-40B4-BE49-F238E27FC236}">
                <a16:creationId xmlns:a16="http://schemas.microsoft.com/office/drawing/2014/main" id="{C816C4C8-2973-B989-4E05-A136672F0826}"/>
              </a:ext>
            </a:extLst>
          </p:cNvPr>
          <p:cNvSpPr/>
          <p:nvPr/>
        </p:nvSpPr>
        <p:spPr>
          <a:xfrm rot="2862786">
            <a:off x="3300047" y="1535800"/>
            <a:ext cx="860245" cy="455606"/>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8;p65">
            <a:extLst>
              <a:ext uri="{FF2B5EF4-FFF2-40B4-BE49-F238E27FC236}">
                <a16:creationId xmlns:a16="http://schemas.microsoft.com/office/drawing/2014/main" id="{0BC50F35-AA89-FE3F-F603-32667562CB45}"/>
              </a:ext>
            </a:extLst>
          </p:cNvPr>
          <p:cNvSpPr/>
          <p:nvPr/>
        </p:nvSpPr>
        <p:spPr>
          <a:xfrm rot="14787397">
            <a:off x="367431" y="3479424"/>
            <a:ext cx="899142" cy="45288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3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1"/>
                                        </p:tgtEl>
                                        <p:attrNameLst>
                                          <p:attrName>style.visibility</p:attrName>
                                        </p:attrNameLst>
                                      </p:cBhvr>
                                      <p:to>
                                        <p:strVal val="visible"/>
                                      </p:to>
                                    </p:set>
                                    <p:animEffect transition="in" filter="fade">
                                      <p:cBhvr>
                                        <p:cTn id="7" dur="1000"/>
                                        <p:tgtEl>
                                          <p:spTgt spid="551"/>
                                        </p:tgtEl>
                                      </p:cBhvr>
                                    </p:animEffect>
                                  </p:childTnLst>
                                </p:cTn>
                              </p:par>
                              <p:par>
                                <p:cTn id="8" presetID="10" presetClass="entr" presetSubtype="0" fill="hold" nodeType="withEffect">
                                  <p:stCondLst>
                                    <p:cond delay="0"/>
                                  </p:stCondLst>
                                  <p:childTnLst>
                                    <p:set>
                                      <p:cBhvr>
                                        <p:cTn id="9" dur="1" fill="hold">
                                          <p:stCondLst>
                                            <p:cond delay="0"/>
                                          </p:stCondLst>
                                        </p:cTn>
                                        <p:tgtEl>
                                          <p:spTgt spid="555"/>
                                        </p:tgtEl>
                                        <p:attrNameLst>
                                          <p:attrName>style.visibility</p:attrName>
                                        </p:attrNameLst>
                                      </p:cBhvr>
                                      <p:to>
                                        <p:strVal val="visible"/>
                                      </p:to>
                                    </p:set>
                                    <p:animEffect transition="in" filter="fade">
                                      <p:cBhvr>
                                        <p:cTn id="10"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56"/>
          <p:cNvSpPr txBox="1">
            <a:spLocks noGrp="1"/>
          </p:cNvSpPr>
          <p:nvPr>
            <p:ph type="subTitle" idx="1"/>
          </p:nvPr>
        </p:nvSpPr>
        <p:spPr>
          <a:xfrm>
            <a:off x="1455473" y="817478"/>
            <a:ext cx="6715762" cy="2189100"/>
          </a:xfrm>
          <a:prstGeom prst="rect">
            <a:avLst/>
          </a:prstGeom>
        </p:spPr>
        <p:txBody>
          <a:bodyPr spcFirstLastPara="1" wrap="square" lIns="91425" tIns="91425" rIns="91425" bIns="91425" anchor="t" anchorCtr="0">
            <a:noAutofit/>
          </a:bodyPr>
          <a:lstStyle/>
          <a:p>
            <a:pPr marL="0" lvl="0" indent="0"/>
            <a:r>
              <a:rPr lang="en" sz="1800" dirty="0"/>
              <a:t>“</a:t>
            </a:r>
            <a:r>
              <a:rPr lang="en-US" sz="1800" dirty="0"/>
              <a:t>Based on the provided text file, classify each Event ID and briefly explain what type of event each one corresponds to. Additionally, identify which Event ID is the most significant or worth investigating further in relation to the given challenge description: (insert challenge description here).</a:t>
            </a:r>
          </a:p>
          <a:p>
            <a:pPr marL="0" lvl="0" indent="0"/>
            <a:endParaRPr lang="en-US" sz="1800" dirty="0"/>
          </a:p>
          <a:p>
            <a:pPr marL="0" lvl="0" indent="0"/>
            <a:r>
              <a:rPr lang="en-US" sz="1800" dirty="0"/>
              <a:t>Note: Make sure to attach the text file </a:t>
            </a:r>
          </a:p>
          <a:p>
            <a:pPr marL="0" lvl="0" indent="0"/>
            <a:r>
              <a:rPr lang="en-US" sz="1800" dirty="0"/>
              <a:t>which holds the output of the conversion</a:t>
            </a:r>
          </a:p>
          <a:p>
            <a:pPr marL="0" lvl="0" indent="0"/>
            <a:r>
              <a:rPr lang="en-US" sz="1800" dirty="0"/>
              <a:t>from EVTX to CSV (from </a:t>
            </a:r>
            <a:r>
              <a:rPr lang="en-US" sz="1800" dirty="0" err="1"/>
              <a:t>EvtxECmd</a:t>
            </a:r>
            <a:r>
              <a:rPr lang="en-US" sz="1800" dirty="0"/>
              <a:t>)</a:t>
            </a:r>
            <a:endParaRPr lang="en" sz="1800" dirty="0"/>
          </a:p>
        </p:txBody>
      </p:sp>
      <p:pic>
        <p:nvPicPr>
          <p:cNvPr id="382" name="Google Shape;382;p56"/>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dist="19050" dir="5400000" algn="bl" rotWithShape="0">
              <a:srgbClr val="000000">
                <a:alpha val="50000"/>
              </a:srgbClr>
            </a:outerShdw>
          </a:effectLst>
        </p:spPr>
      </p:pic>
      <p:grpSp>
        <p:nvGrpSpPr>
          <p:cNvPr id="383" name="Google Shape;383;p56"/>
          <p:cNvGrpSpPr/>
          <p:nvPr/>
        </p:nvGrpSpPr>
        <p:grpSpPr>
          <a:xfrm>
            <a:off x="6297734" y="3136796"/>
            <a:ext cx="824184" cy="712067"/>
            <a:chOff x="2341425" y="238100"/>
            <a:chExt cx="1328900" cy="1148125"/>
          </a:xfrm>
        </p:grpSpPr>
        <p:sp>
          <p:nvSpPr>
            <p:cNvPr id="384" name="Google Shape;384;p56"/>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6"/>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6"/>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6"/>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6"/>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6"/>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6"/>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56"/>
          <p:cNvSpPr txBox="1">
            <a:spLocks noGrp="1"/>
          </p:cNvSpPr>
          <p:nvPr>
            <p:ph type="title"/>
          </p:nvPr>
        </p:nvSpPr>
        <p:spPr>
          <a:xfrm rot="-694782">
            <a:off x="6013162" y="3823654"/>
            <a:ext cx="1661926" cy="488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b="0" i="1" dirty="0">
                <a:latin typeface="Roboto Mono Medium"/>
                <a:ea typeface="Roboto Mono Medium"/>
                <a:cs typeface="Roboto Mono Medium"/>
                <a:sym typeface="Roboto Mono Medium"/>
              </a:rPr>
              <a:t>The Prompt</a:t>
            </a:r>
            <a:endParaRPr sz="1000" b="0" i="1" dirty="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1000"/>
                                        <p:tgtEl>
                                          <p:spTgt spid="3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8"/>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Thank You!</a:t>
            </a:r>
            <a:br>
              <a:rPr lang="en-US" sz="6000" dirty="0"/>
            </a:br>
            <a:r>
              <a:rPr lang="en-US" sz="1600" dirty="0"/>
              <a:t>(time for some challenges </a:t>
            </a:r>
            <a:r>
              <a:rPr lang="en-US" sz="1600" dirty="0">
                <a:sym typeface="Wingdings" panose="05000000000000000000" pitchFamily="2" charset="2"/>
              </a:rPr>
              <a:t></a:t>
            </a:r>
            <a:r>
              <a:rPr lang="en-US" sz="1600" dirty="0"/>
              <a:t>)</a:t>
            </a:r>
            <a:endParaRPr sz="6000" dirty="0"/>
          </a:p>
        </p:txBody>
      </p:sp>
      <p:pic>
        <p:nvPicPr>
          <p:cNvPr id="979" name="Google Shape;979;p88"/>
          <p:cNvPicPr preferRelativeResize="0"/>
          <p:nvPr/>
        </p:nvPicPr>
        <p:blipFill>
          <a:blip r:embed="rId3">
            <a:alphaModFix/>
          </a:blip>
          <a:stretch>
            <a:fillRect/>
          </a:stretch>
        </p:blipFill>
        <p:spPr>
          <a:xfrm>
            <a:off x="3377675" y="3863182"/>
            <a:ext cx="2481200" cy="448775"/>
          </a:xfrm>
          <a:prstGeom prst="rect">
            <a:avLst/>
          </a:prstGeom>
          <a:noFill/>
          <a:ln>
            <a:noFill/>
          </a:ln>
        </p:spPr>
      </p:pic>
      <p:pic>
        <p:nvPicPr>
          <p:cNvPr id="980" name="Google Shape;980;p88"/>
          <p:cNvPicPr preferRelativeResize="0"/>
          <p:nvPr/>
        </p:nvPicPr>
        <p:blipFill>
          <a:blip r:embed="rId4">
            <a:alphaModFix/>
          </a:blip>
          <a:stretch>
            <a:fillRect/>
          </a:stretch>
        </p:blipFill>
        <p:spPr>
          <a:xfrm rot="8100000">
            <a:off x="5808082" y="1187449"/>
            <a:ext cx="633085" cy="417605"/>
          </a:xfrm>
          <a:prstGeom prst="rect">
            <a:avLst/>
          </a:prstGeom>
          <a:noFill/>
          <a:ln>
            <a:noFill/>
          </a:ln>
        </p:spPr>
      </p:pic>
      <p:pic>
        <p:nvPicPr>
          <p:cNvPr id="981" name="Google Shape;981;p88"/>
          <p:cNvPicPr preferRelativeResize="0"/>
          <p:nvPr/>
        </p:nvPicPr>
        <p:blipFill>
          <a:blip r:embed="rId5">
            <a:alphaModFix/>
          </a:blip>
          <a:stretch>
            <a:fillRect/>
          </a:stretch>
        </p:blipFill>
        <p:spPr>
          <a:xfrm>
            <a:off x="6287700" y="3186978"/>
            <a:ext cx="621600" cy="676200"/>
          </a:xfrm>
          <a:prstGeom prst="rect">
            <a:avLst/>
          </a:prstGeom>
          <a:noFill/>
          <a:ln>
            <a:noFill/>
          </a:ln>
        </p:spPr>
      </p:pic>
      <p:pic>
        <p:nvPicPr>
          <p:cNvPr id="982" name="Google Shape;982;p88"/>
          <p:cNvPicPr preferRelativeResize="0"/>
          <p:nvPr/>
        </p:nvPicPr>
        <p:blipFill rotWithShape="1">
          <a:blip r:embed="rId6">
            <a:alphaModFix/>
          </a:blip>
          <a:srcRect t="16970" r="8892" b="21025"/>
          <a:stretch/>
        </p:blipFill>
        <p:spPr>
          <a:xfrm rot="10800000">
            <a:off x="1002325" y="3226875"/>
            <a:ext cx="2036850" cy="810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a:extLst>
            <a:ext uri="{FF2B5EF4-FFF2-40B4-BE49-F238E27FC236}">
              <a16:creationId xmlns:a16="http://schemas.microsoft.com/office/drawing/2014/main" id="{BDC9BE8D-F724-E724-990E-EDD87656EDF0}"/>
            </a:ext>
          </a:extLst>
        </p:cNvPr>
        <p:cNvGrpSpPr/>
        <p:nvPr/>
      </p:nvGrpSpPr>
      <p:grpSpPr>
        <a:xfrm>
          <a:off x="0" y="0"/>
          <a:ext cx="0" cy="0"/>
          <a:chOff x="0" y="0"/>
          <a:chExt cx="0" cy="0"/>
        </a:xfrm>
      </p:grpSpPr>
      <p:pic>
        <p:nvPicPr>
          <p:cNvPr id="482" name="Google Shape;482;p62">
            <a:extLst>
              <a:ext uri="{FF2B5EF4-FFF2-40B4-BE49-F238E27FC236}">
                <a16:creationId xmlns:a16="http://schemas.microsoft.com/office/drawing/2014/main" id="{DF5CDBE8-5A57-26FD-E86C-F26BB8D7CBA7}"/>
              </a:ext>
            </a:extLst>
          </p:cNvPr>
          <p:cNvPicPr preferRelativeResize="0"/>
          <p:nvPr/>
        </p:nvPicPr>
        <p:blipFill>
          <a:blip r:embed="rId3">
            <a:alphaModFix amt="86000"/>
          </a:blip>
          <a:stretch>
            <a:fillRect/>
          </a:stretch>
        </p:blipFill>
        <p:spPr>
          <a:xfrm rot="9455883" flipH="1">
            <a:off x="1706560" y="1268589"/>
            <a:ext cx="1496149" cy="1160650"/>
          </a:xfrm>
          <a:prstGeom prst="rect">
            <a:avLst/>
          </a:prstGeom>
          <a:noFill/>
          <a:ln>
            <a:noFill/>
          </a:ln>
        </p:spPr>
      </p:pic>
      <p:sp>
        <p:nvSpPr>
          <p:cNvPr id="483" name="Google Shape;483;p62">
            <a:extLst>
              <a:ext uri="{FF2B5EF4-FFF2-40B4-BE49-F238E27FC236}">
                <a16:creationId xmlns:a16="http://schemas.microsoft.com/office/drawing/2014/main" id="{D483656C-5764-870B-D91A-9030D1EDBFE1}"/>
              </a:ext>
            </a:extLst>
          </p:cNvPr>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p>
            <a:pPr lvl="0"/>
            <a:r>
              <a:rPr lang="en-US" dirty="0"/>
              <a:t>EVTX Files</a:t>
            </a:r>
          </a:p>
        </p:txBody>
      </p:sp>
      <p:sp>
        <p:nvSpPr>
          <p:cNvPr id="484" name="Google Shape;484;p62">
            <a:extLst>
              <a:ext uri="{FF2B5EF4-FFF2-40B4-BE49-F238E27FC236}">
                <a16:creationId xmlns:a16="http://schemas.microsoft.com/office/drawing/2014/main" id="{ADE49E19-B9FF-19C1-231C-AD94D69FAD81}"/>
              </a:ext>
            </a:extLst>
          </p:cNvPr>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4"/>
                </a:solidFill>
                <a:latin typeface="Concert One" pitchFamily="2" charset="0"/>
              </a:rPr>
              <a:t>What are they?</a:t>
            </a:r>
            <a:endParaRPr dirty="0">
              <a:solidFill>
                <a:schemeClr val="accent4"/>
              </a:solidFill>
              <a:latin typeface="Concert One" pitchFamily="2" charset="0"/>
            </a:endParaRPr>
          </a:p>
        </p:txBody>
      </p:sp>
      <p:sp>
        <p:nvSpPr>
          <p:cNvPr id="485" name="Google Shape;485;p62">
            <a:extLst>
              <a:ext uri="{FF2B5EF4-FFF2-40B4-BE49-F238E27FC236}">
                <a16:creationId xmlns:a16="http://schemas.microsoft.com/office/drawing/2014/main" id="{73D109D9-F46C-E2EF-4AA0-F25A34AD230C}"/>
              </a:ext>
            </a:extLst>
          </p:cNvPr>
          <p:cNvSpPr txBox="1">
            <a:spLocks noGrp="1"/>
          </p:cNvSpPr>
          <p:nvPr>
            <p:ph type="title" idx="2"/>
          </p:nvPr>
        </p:nvSpPr>
        <p:spPr>
          <a:xfrm>
            <a:off x="1640100" y="1347913"/>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486" name="Google Shape;486;p62">
            <a:extLst>
              <a:ext uri="{FF2B5EF4-FFF2-40B4-BE49-F238E27FC236}">
                <a16:creationId xmlns:a16="http://schemas.microsoft.com/office/drawing/2014/main" id="{EEF2C19F-33FA-4DFA-3EDC-BD86377AF2BA}"/>
              </a:ext>
            </a:extLst>
          </p:cNvPr>
          <p:cNvPicPr preferRelativeResize="0"/>
          <p:nvPr/>
        </p:nvPicPr>
        <p:blipFill rotWithShape="1">
          <a:blip r:embed="rId4"/>
          <a:srcRect l="16690" r="16690"/>
          <a:stretch/>
        </p:blipFill>
        <p:spPr>
          <a:xfrm rot="445224">
            <a:off x="5265536" y="1357086"/>
            <a:ext cx="2946284" cy="2488505"/>
          </a:xfrm>
          <a:prstGeom prst="rect">
            <a:avLst/>
          </a:prstGeom>
          <a:noFill/>
          <a:ln>
            <a:noFill/>
          </a:ln>
          <a:effectLst>
            <a:outerShdw blurRad="57150" dist="19050" dir="5400000" algn="bl" rotWithShape="0">
              <a:srgbClr val="000000">
                <a:alpha val="50000"/>
              </a:srgbClr>
            </a:outerShdw>
          </a:effectLst>
        </p:spPr>
      </p:pic>
      <p:sp>
        <p:nvSpPr>
          <p:cNvPr id="487" name="Google Shape;487;p62">
            <a:extLst>
              <a:ext uri="{FF2B5EF4-FFF2-40B4-BE49-F238E27FC236}">
                <a16:creationId xmlns:a16="http://schemas.microsoft.com/office/drawing/2014/main" id="{F84BE78C-8FAF-8661-FE33-239DC849E178}"/>
              </a:ext>
            </a:extLst>
          </p:cNvPr>
          <p:cNvSpPr/>
          <p:nvPr/>
        </p:nvSpPr>
        <p:spPr>
          <a:xfrm rot="-594043">
            <a:off x="5239927" y="94188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a:extLst>
              <a:ext uri="{FF2B5EF4-FFF2-40B4-BE49-F238E27FC236}">
                <a16:creationId xmlns:a16="http://schemas.microsoft.com/office/drawing/2014/main" id="{0576FB0C-A115-0C8D-4456-016DF258560A}"/>
              </a:ext>
            </a:extLst>
          </p:cNvPr>
          <p:cNvSpPr/>
          <p:nvPr/>
        </p:nvSpPr>
        <p:spPr>
          <a:xfrm rot="-594043">
            <a:off x="7483974" y="368966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62">
            <a:extLst>
              <a:ext uri="{FF2B5EF4-FFF2-40B4-BE49-F238E27FC236}">
                <a16:creationId xmlns:a16="http://schemas.microsoft.com/office/drawing/2014/main" id="{55458E50-824B-0C8B-5A13-220EB475475E}"/>
              </a:ext>
            </a:extLst>
          </p:cNvPr>
          <p:cNvPicPr preferRelativeResize="0"/>
          <p:nvPr/>
        </p:nvPicPr>
        <p:blipFill>
          <a:blip r:embed="rId5">
            <a:alphaModFix/>
          </a:blip>
          <a:stretch>
            <a:fillRect/>
          </a:stretch>
        </p:blipFill>
        <p:spPr>
          <a:xfrm>
            <a:off x="98897" y="3897188"/>
            <a:ext cx="2015919" cy="1011625"/>
          </a:xfrm>
          <a:prstGeom prst="rect">
            <a:avLst/>
          </a:prstGeom>
          <a:noFill/>
          <a:ln>
            <a:noFill/>
          </a:ln>
        </p:spPr>
      </p:pic>
    </p:spTree>
    <p:extLst>
      <p:ext uri="{BB962C8B-B14F-4D97-AF65-F5344CB8AC3E}">
        <p14:creationId xmlns:p14="http://schemas.microsoft.com/office/powerpoint/2010/main" val="360802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4"/>
          <p:cNvSpPr txBox="1">
            <a:spLocks noGrp="1"/>
          </p:cNvSpPr>
          <p:nvPr>
            <p:ph type="body" idx="1"/>
          </p:nvPr>
        </p:nvSpPr>
        <p:spPr>
          <a:xfrm>
            <a:off x="945997" y="1645500"/>
            <a:ext cx="2962275" cy="2338948"/>
          </a:xfrm>
          <a:prstGeom prst="rect">
            <a:avLst/>
          </a:prstGeom>
        </p:spPr>
        <p:txBody>
          <a:bodyPr spcFirstLastPara="1" wrap="square" lIns="91425" tIns="91425" rIns="91425" bIns="91425" anchor="t" anchorCtr="0">
            <a:noAutofit/>
          </a:bodyPr>
          <a:lstStyle/>
          <a:p>
            <a:pPr marL="0" lvl="0" indent="0">
              <a:spcAft>
                <a:spcPts val="1600"/>
              </a:spcAft>
              <a:buNone/>
            </a:pPr>
            <a:r>
              <a:rPr lang="en-US" dirty="0">
                <a:solidFill>
                  <a:srgbClr val="002060"/>
                </a:solidFill>
                <a:latin typeface="Concert One" pitchFamily="2" charset="0"/>
              </a:rPr>
              <a:t>EVTX files are Windows Event Log files that store different types of event records in a structured binary format. Unlike normal text files, EVTX files need a special application (such as Event Viewer or </a:t>
            </a:r>
            <a:r>
              <a:rPr lang="en-US" dirty="0" err="1">
                <a:solidFill>
                  <a:srgbClr val="002060"/>
                </a:solidFill>
                <a:latin typeface="Concert One" pitchFamily="2" charset="0"/>
              </a:rPr>
              <a:t>EvtxECmd</a:t>
            </a:r>
            <a:r>
              <a:rPr lang="en-US" dirty="0">
                <a:solidFill>
                  <a:srgbClr val="002060"/>
                </a:solidFill>
                <a:latin typeface="Concert One" pitchFamily="2" charset="0"/>
              </a:rPr>
              <a:t>) to parse and read their contents.</a:t>
            </a:r>
            <a:endParaRPr dirty="0">
              <a:solidFill>
                <a:srgbClr val="002060"/>
              </a:solidFill>
              <a:latin typeface="Concert One" pitchFamily="2" charset="0"/>
            </a:endParaRPr>
          </a:p>
        </p:txBody>
      </p:sp>
      <p:sp>
        <p:nvSpPr>
          <p:cNvPr id="359" name="Google Shape;359;p54"/>
          <p:cNvSpPr txBox="1">
            <a:spLocks noGrp="1"/>
          </p:cNvSpPr>
          <p:nvPr>
            <p:ph type="title"/>
          </p:nvPr>
        </p:nvSpPr>
        <p:spPr>
          <a:xfrm>
            <a:off x="1045463" y="686225"/>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EVTX Files</a:t>
            </a:r>
            <a:endParaRPr dirty="0"/>
          </a:p>
        </p:txBody>
      </p:sp>
      <p:pic>
        <p:nvPicPr>
          <p:cNvPr id="360" name="Google Shape;360;p54"/>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361" name="Google Shape;361;p54"/>
          <p:cNvPicPr preferRelativeResize="0"/>
          <p:nvPr/>
        </p:nvPicPr>
        <p:blipFill rotWithShape="1">
          <a:blip r:embed="rId4"/>
          <a:srcRect t="3943" b="3943"/>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pic>
        <p:nvPicPr>
          <p:cNvPr id="363" name="Google Shape;363;p54"/>
          <p:cNvPicPr preferRelativeResize="0"/>
          <p:nvPr/>
        </p:nvPicPr>
        <p:blipFill>
          <a:blip r:embed="rId5"/>
          <a:srcRect/>
          <a:stretch/>
        </p:blipFill>
        <p:spPr>
          <a:xfrm>
            <a:off x="6105533" y="1103650"/>
            <a:ext cx="1509323" cy="1334776"/>
          </a:xfrm>
          <a:prstGeom prst="rect">
            <a:avLst/>
          </a:prstGeom>
          <a:noFill/>
          <a:ln>
            <a:noFill/>
          </a:ln>
          <a:effectLst>
            <a:outerShdw blurRad="57150" dist="19050" dir="5400000" algn="bl" rotWithShape="0">
              <a:srgbClr val="000000">
                <a:alpha val="50000"/>
              </a:srgbClr>
            </a:outerShdw>
          </a:effectLst>
        </p:spPr>
      </p:pic>
      <p:sp>
        <p:nvSpPr>
          <p:cNvPr id="364" name="Google Shape;364;p54"/>
          <p:cNvSpPr/>
          <p:nvPr/>
        </p:nvSpPr>
        <p:spPr>
          <a:xfrm rot="-2148808">
            <a:off x="5729487" y="1055789"/>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p:cNvSpPr/>
          <p:nvPr/>
        </p:nvSpPr>
        <p:spPr>
          <a:xfrm>
            <a:off x="7362541" y="914335"/>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p:cNvPicPr preferRelativeResize="0"/>
          <p:nvPr/>
        </p:nvPicPr>
        <p:blipFill>
          <a:blip r:embed="rId6">
            <a:alphaModFix amt="80000"/>
          </a:blip>
          <a:stretch>
            <a:fillRect/>
          </a:stretch>
        </p:blipFill>
        <p:spPr>
          <a:xfrm rot="6023610" flipH="1">
            <a:off x="4575756" y="2456753"/>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1000"/>
                                        <p:tgtEl>
                                          <p:spTgt spid="363"/>
                                        </p:tgtEl>
                                      </p:cBhvr>
                                    </p:animEffect>
                                  </p:childTnLst>
                                </p:cTn>
                              </p:par>
                              <p:par>
                                <p:cTn id="11" presetID="10" presetClass="entr" presetSubtype="0" fill="hold" nodeType="withEffect">
                                  <p:stCondLst>
                                    <p:cond delay="0"/>
                                  </p:stCondLst>
                                  <p:childTnLst>
                                    <p:set>
                                      <p:cBhvr>
                                        <p:cTn id="12" dur="1" fill="hold">
                                          <p:stCondLst>
                                            <p:cond delay="0"/>
                                          </p:stCondLst>
                                        </p:cTn>
                                        <p:tgtEl>
                                          <p:spTgt spid="364"/>
                                        </p:tgtEl>
                                        <p:attrNameLst>
                                          <p:attrName>style.visibility</p:attrName>
                                        </p:attrNameLst>
                                      </p:cBhvr>
                                      <p:to>
                                        <p:strVal val="visible"/>
                                      </p:to>
                                    </p:set>
                                    <p:animEffect transition="in" filter="fade">
                                      <p:cBhvr>
                                        <p:cTn id="13" dur="1000"/>
                                        <p:tgtEl>
                                          <p:spTgt spid="364"/>
                                        </p:tgtEl>
                                      </p:cBhvr>
                                    </p:animEffect>
                                  </p:childTnLst>
                                </p:cTn>
                              </p:par>
                              <p:par>
                                <p:cTn id="14" presetID="10" presetClass="entr" presetSubtype="0" fill="hold" nodeType="with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lvl="0"/>
            <a:r>
              <a:rPr lang="en-US" sz="1400" dirty="0"/>
              <a:t>Windows organizes EVTX files into different categories based on the type of events they record</a:t>
            </a:r>
            <a:endParaRPr sz="1400" dirty="0"/>
          </a:p>
        </p:txBody>
      </p:sp>
      <p:sp>
        <p:nvSpPr>
          <p:cNvPr id="333" name="Google Shape;333;p52"/>
          <p:cNvSpPr/>
          <p:nvPr/>
        </p:nvSpPr>
        <p:spPr>
          <a:xfrm>
            <a:off x="7639575" y="711175"/>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2"/>
          <p:cNvSpPr/>
          <p:nvPr/>
        </p:nvSpPr>
        <p:spPr>
          <a:xfrm>
            <a:off x="7125750" y="544900"/>
            <a:ext cx="564034" cy="445373"/>
          </a:xfrm>
          <a:custGeom>
            <a:avLst/>
            <a:gdLst/>
            <a:ahLst/>
            <a:cxnLst/>
            <a:rect l="l" t="t" r="r" b="b"/>
            <a:pathLst>
              <a:path w="39020" h="30811" extrusionOk="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2"/>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System</a:t>
            </a:r>
            <a:endParaRPr dirty="0"/>
          </a:p>
        </p:txBody>
      </p:sp>
      <p:sp>
        <p:nvSpPr>
          <p:cNvPr id="336" name="Google Shape;336;p52"/>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p>
            <a:pPr marL="0" lvl="0" indent="0"/>
            <a:r>
              <a:rPr lang="en-US" sz="1200" dirty="0">
                <a:solidFill>
                  <a:schemeClr val="tx2">
                    <a:lumMod val="75000"/>
                  </a:schemeClr>
                </a:solidFill>
                <a:latin typeface="Concert One" pitchFamily="2" charset="0"/>
              </a:rPr>
              <a:t>Captures events related to Windows components like drivers, system services, and hardware issues.</a:t>
            </a:r>
            <a:endParaRPr sz="1200" dirty="0">
              <a:solidFill>
                <a:schemeClr val="tx2">
                  <a:lumMod val="75000"/>
                </a:schemeClr>
              </a:solidFill>
              <a:latin typeface="Concert One" pitchFamily="2" charset="0"/>
            </a:endParaRPr>
          </a:p>
        </p:txBody>
      </p:sp>
      <p:sp>
        <p:nvSpPr>
          <p:cNvPr id="337" name="Google Shape;337;p52"/>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Security</a:t>
            </a:r>
            <a:endParaRPr dirty="0"/>
          </a:p>
        </p:txBody>
      </p:sp>
      <p:sp>
        <p:nvSpPr>
          <p:cNvPr id="338" name="Google Shape;338;p52"/>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200" dirty="0">
                <a:solidFill>
                  <a:srgbClr val="00B0F0"/>
                </a:solidFill>
                <a:latin typeface="Concert One" pitchFamily="2" charset="0"/>
              </a:rPr>
              <a:t>Tracks authentication events, login attempts, file access, and other security-related activities, though it only logs events if auditing policies are enabled.</a:t>
            </a:r>
            <a:endParaRPr sz="1200" dirty="0">
              <a:solidFill>
                <a:srgbClr val="00B0F0"/>
              </a:solidFill>
              <a:latin typeface="Concert One" pitchFamily="2" charset="0"/>
            </a:endParaRPr>
          </a:p>
        </p:txBody>
      </p:sp>
      <p:sp>
        <p:nvSpPr>
          <p:cNvPr id="339" name="Google Shape;339;p52"/>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uFill>
                  <a:noFill/>
                </a:uFill>
              </a:rPr>
              <a:t>Application</a:t>
            </a:r>
            <a:endParaRPr dirty="0"/>
          </a:p>
        </p:txBody>
      </p:sp>
      <p:sp>
        <p:nvSpPr>
          <p:cNvPr id="340" name="Google Shape;340;p52"/>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200" dirty="0">
                <a:solidFill>
                  <a:schemeClr val="accent4">
                    <a:lumMod val="75000"/>
                  </a:schemeClr>
                </a:solidFill>
                <a:latin typeface="Concert One" pitchFamily="2" charset="0"/>
              </a:rPr>
              <a:t>Records events from installed programs and software applications.</a:t>
            </a:r>
            <a:endParaRPr sz="1200" dirty="0">
              <a:solidFill>
                <a:schemeClr val="accent4">
                  <a:lumMod val="75000"/>
                </a:schemeClr>
              </a:solidFill>
              <a:latin typeface="Concert One" pitchFamily="2" charset="0"/>
            </a:endParaRPr>
          </a:p>
        </p:txBody>
      </p:sp>
      <p:sp>
        <p:nvSpPr>
          <p:cNvPr id="341" name="Google Shape;341;p52"/>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Operational</a:t>
            </a:r>
            <a:endParaRPr dirty="0"/>
          </a:p>
        </p:txBody>
      </p:sp>
      <p:sp>
        <p:nvSpPr>
          <p:cNvPr id="342" name="Google Shape;342;p52"/>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200" dirty="0">
                <a:solidFill>
                  <a:srgbClr val="FFC000"/>
                </a:solidFill>
                <a:latin typeface="Concert One" pitchFamily="2" charset="0"/>
              </a:rPr>
              <a:t>Provide detailed diagnostic information for specific Windows features and services.</a:t>
            </a:r>
            <a:endParaRPr sz="1200" dirty="0">
              <a:solidFill>
                <a:srgbClr val="FFC000"/>
              </a:solidFill>
              <a:latin typeface="Concert One" pitchFamily="2" charset="0"/>
            </a:endParaRPr>
          </a:p>
        </p:txBody>
      </p:sp>
      <p:pic>
        <p:nvPicPr>
          <p:cNvPr id="343" name="Google Shape;343;p52"/>
          <p:cNvPicPr preferRelativeResize="0"/>
          <p:nvPr/>
        </p:nvPicPr>
        <p:blipFill>
          <a:blip r:embed="rId3">
            <a:alphaModFix amt="80000"/>
          </a:blip>
          <a:stretch>
            <a:fillRect/>
          </a:stretch>
        </p:blipFill>
        <p:spPr>
          <a:xfrm rot="14563317" flipH="1">
            <a:off x="2756832" y="1255123"/>
            <a:ext cx="1124399" cy="5100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35"/>
                                        </p:tgtEl>
                                        <p:attrNameLst>
                                          <p:attrName>style.visibility</p:attrName>
                                        </p:attrNameLst>
                                      </p:cBhvr>
                                      <p:to>
                                        <p:strVal val="visible"/>
                                      </p:to>
                                    </p:set>
                                    <p:anim calcmode="lin" valueType="num">
                                      <p:cBhvr additive="base">
                                        <p:cTn id="7" dur="1000"/>
                                        <p:tgtEl>
                                          <p:spTgt spid="33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 calcmode="lin" valueType="num">
                                      <p:cBhvr additive="base">
                                        <p:cTn id="10" dur="1000"/>
                                        <p:tgtEl>
                                          <p:spTgt spid="33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39"/>
                                        </p:tgtEl>
                                        <p:attrNameLst>
                                          <p:attrName>style.visibility</p:attrName>
                                        </p:attrNameLst>
                                      </p:cBhvr>
                                      <p:to>
                                        <p:strVal val="visible"/>
                                      </p:to>
                                    </p:set>
                                    <p:anim calcmode="lin" valueType="num">
                                      <p:cBhvr additive="base">
                                        <p:cTn id="13" dur="1000"/>
                                        <p:tgtEl>
                                          <p:spTgt spid="339"/>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40"/>
                                        </p:tgtEl>
                                        <p:attrNameLst>
                                          <p:attrName>style.visibility</p:attrName>
                                        </p:attrNameLst>
                                      </p:cBhvr>
                                      <p:to>
                                        <p:strVal val="visible"/>
                                      </p:to>
                                    </p:set>
                                    <p:anim calcmode="lin" valueType="num">
                                      <p:cBhvr additive="base">
                                        <p:cTn id="16" dur="1000"/>
                                        <p:tgtEl>
                                          <p:spTgt spid="340"/>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7"/>
                                        </p:tgtEl>
                                        <p:attrNameLst>
                                          <p:attrName>style.visibility</p:attrName>
                                        </p:attrNameLst>
                                      </p:cBhvr>
                                      <p:to>
                                        <p:strVal val="visible"/>
                                      </p:to>
                                    </p:set>
                                    <p:anim calcmode="lin" valueType="num">
                                      <p:cBhvr additive="base">
                                        <p:cTn id="19" dur="1000"/>
                                        <p:tgtEl>
                                          <p:spTgt spid="337"/>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38"/>
                                        </p:tgtEl>
                                        <p:attrNameLst>
                                          <p:attrName>style.visibility</p:attrName>
                                        </p:attrNameLst>
                                      </p:cBhvr>
                                      <p:to>
                                        <p:strVal val="visible"/>
                                      </p:to>
                                    </p:set>
                                    <p:anim calcmode="lin" valueType="num">
                                      <p:cBhvr additive="base">
                                        <p:cTn id="22" dur="1000"/>
                                        <p:tgtEl>
                                          <p:spTgt spid="338"/>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1"/>
                                        </p:tgtEl>
                                        <p:attrNameLst>
                                          <p:attrName>style.visibility</p:attrName>
                                        </p:attrNameLst>
                                      </p:cBhvr>
                                      <p:to>
                                        <p:strVal val="visible"/>
                                      </p:to>
                                    </p:set>
                                    <p:anim calcmode="lin" valueType="num">
                                      <p:cBhvr additive="base">
                                        <p:cTn id="25" dur="1000"/>
                                        <p:tgtEl>
                                          <p:spTgt spid="341"/>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 calcmode="lin" valueType="num">
                                      <p:cBhvr additive="base">
                                        <p:cTn id="28" dur="1000"/>
                                        <p:tgtEl>
                                          <p:spTgt spid="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latin typeface="Concert One" pitchFamily="2" charset="0"/>
              </a:rPr>
              <a:t>Event Viewer becomes extremely slow when working with large log files and can only display one log at a time. </a:t>
            </a:r>
            <a:r>
              <a:rPr lang="en-US" sz="1200" dirty="0" err="1">
                <a:latin typeface="Concert One" pitchFamily="2" charset="0"/>
              </a:rPr>
              <a:t>EvtxECmd</a:t>
            </a:r>
            <a:r>
              <a:rPr lang="en-US" sz="1200" dirty="0">
                <a:latin typeface="Concert One" pitchFamily="2" charset="0"/>
              </a:rPr>
              <a:t> converts all EVTX files into a single CSV file in minutes, which can then be analyzed in Timeline Explorer with powerful filtering and search capabilities across all logs simultaneously. This transforms investigations from hours or days of manual work into just minutes of efficient analysis.</a:t>
            </a:r>
            <a:endParaRPr sz="1200" dirty="0">
              <a:latin typeface="Concert One" pitchFamily="2" charset="0"/>
            </a:endParaRPr>
          </a:p>
        </p:txBody>
      </p:sp>
      <p:sp>
        <p:nvSpPr>
          <p:cNvPr id="372" name="Google Shape;372;p55"/>
          <p:cNvSpPr txBox="1">
            <a:spLocks noGrp="1"/>
          </p:cNvSpPr>
          <p:nvPr>
            <p:ph type="title"/>
          </p:nvPr>
        </p:nvSpPr>
        <p:spPr>
          <a:xfrm>
            <a:off x="3121200" y="1174837"/>
            <a:ext cx="290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Why Should We Use </a:t>
            </a:r>
            <a:r>
              <a:rPr lang="en-US" sz="2400" dirty="0" err="1"/>
              <a:t>EvtxECmd</a:t>
            </a:r>
            <a:r>
              <a:rPr lang="en-US" sz="2400" dirty="0"/>
              <a:t>?</a:t>
            </a:r>
            <a:endParaRPr sz="2400" dirty="0"/>
          </a:p>
        </p:txBody>
      </p:sp>
      <p:pic>
        <p:nvPicPr>
          <p:cNvPr id="373" name="Google Shape;373;p55"/>
          <p:cNvPicPr preferRelativeResize="0"/>
          <p:nvPr/>
        </p:nvPicPr>
        <p:blipFill>
          <a:blip r:embed="rId3">
            <a:alphaModFix amt="56000"/>
          </a:blip>
          <a:stretch>
            <a:fillRect/>
          </a:stretch>
        </p:blipFill>
        <p:spPr>
          <a:xfrm rot="10800000">
            <a:off x="3618463" y="1839900"/>
            <a:ext cx="1918825" cy="216200"/>
          </a:xfrm>
          <a:prstGeom prst="rect">
            <a:avLst/>
          </a:prstGeom>
          <a:noFill/>
          <a:ln>
            <a:noFill/>
          </a:ln>
        </p:spPr>
      </p:pic>
      <p:pic>
        <p:nvPicPr>
          <p:cNvPr id="374" name="Google Shape;374;p55"/>
          <p:cNvPicPr preferRelativeResize="0"/>
          <p:nvPr/>
        </p:nvPicPr>
        <p:blipFill rotWithShape="1">
          <a:blip r:embed="rId4">
            <a:alphaModFix/>
          </a:blip>
          <a:srcRect t="16734" r="8892" b="18300"/>
          <a:stretch/>
        </p:blipFill>
        <p:spPr>
          <a:xfrm>
            <a:off x="6385650" y="1079132"/>
            <a:ext cx="2036850" cy="846042"/>
          </a:xfrm>
          <a:prstGeom prst="rect">
            <a:avLst/>
          </a:prstGeom>
          <a:noFill/>
          <a:ln>
            <a:noFill/>
          </a:ln>
        </p:spPr>
      </p:pic>
      <p:pic>
        <p:nvPicPr>
          <p:cNvPr id="375" name="Google Shape;375;p55"/>
          <p:cNvPicPr preferRelativeResize="0"/>
          <p:nvPr/>
        </p:nvPicPr>
        <p:blipFill rotWithShape="1">
          <a:blip r:embed="rId4">
            <a:alphaModFix/>
          </a:blip>
          <a:srcRect t="16734" r="8892" b="18300"/>
          <a:stretch/>
        </p:blipFill>
        <p:spPr>
          <a:xfrm>
            <a:off x="6385650" y="1685357"/>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1000"/>
                                        <p:tgtEl>
                                          <p:spTgt spid="372"/>
                                        </p:tgtEl>
                                      </p:cBhvr>
                                    </p:animEffect>
                                  </p:childTnLst>
                                </p:cTn>
                              </p:par>
                              <p:par>
                                <p:cTn id="11" presetID="10" presetClass="entr" presetSubtype="0" fill="hold" nodeType="withEffect">
                                  <p:stCondLst>
                                    <p:cond delay="0"/>
                                  </p:stCondLst>
                                  <p:childTnLst>
                                    <p:set>
                                      <p:cBhvr>
                                        <p:cTn id="12" dur="1" fill="hold">
                                          <p:stCondLst>
                                            <p:cond delay="0"/>
                                          </p:stCondLst>
                                        </p:cTn>
                                        <p:tgtEl>
                                          <p:spTgt spid="373"/>
                                        </p:tgtEl>
                                        <p:attrNameLst>
                                          <p:attrName>style.visibility</p:attrName>
                                        </p:attrNameLst>
                                      </p:cBhvr>
                                      <p:to>
                                        <p:strVal val="visible"/>
                                      </p:to>
                                    </p:set>
                                    <p:animEffect transition="in" filter="fade">
                                      <p:cBhvr>
                                        <p:cTn id="13"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F52FAB6A-232C-C200-377E-40441E39E3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8758DC-83C0-6526-88F7-BFC5596F35E3}"/>
              </a:ext>
            </a:extLst>
          </p:cNvPr>
          <p:cNvPicPr>
            <a:picLocks noChangeAspect="1"/>
          </p:cNvPicPr>
          <p:nvPr/>
        </p:nvPicPr>
        <p:blipFill>
          <a:blip r:embed="rId3"/>
          <a:stretch>
            <a:fillRect/>
          </a:stretch>
        </p:blipFill>
        <p:spPr>
          <a:xfrm>
            <a:off x="4753583" y="1570830"/>
            <a:ext cx="3827523" cy="2292307"/>
          </a:xfrm>
          <a:prstGeom prst="rect">
            <a:avLst/>
          </a:prstGeom>
        </p:spPr>
      </p:pic>
      <p:sp>
        <p:nvSpPr>
          <p:cNvPr id="358" name="Google Shape;358;p54">
            <a:extLst>
              <a:ext uri="{FF2B5EF4-FFF2-40B4-BE49-F238E27FC236}">
                <a16:creationId xmlns:a16="http://schemas.microsoft.com/office/drawing/2014/main" id="{E7E02E7D-233E-778D-5D64-BF28589BDEAC}"/>
              </a:ext>
            </a:extLst>
          </p:cNvPr>
          <p:cNvSpPr txBox="1">
            <a:spLocks noGrp="1"/>
          </p:cNvSpPr>
          <p:nvPr>
            <p:ph type="body" idx="1"/>
          </p:nvPr>
        </p:nvSpPr>
        <p:spPr>
          <a:xfrm>
            <a:off x="945997" y="1645500"/>
            <a:ext cx="2962275" cy="2338948"/>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accent4"/>
                </a:solidFill>
                <a:latin typeface="Concert One" pitchFamily="2" charset="0"/>
              </a:rPr>
              <a:t>Timeline Explorer is a digital forensics tool that analyzes event logs by organizing them into chronological timelines. This helps cybersecurity professionals identify suspicious activities and security incidents. Timeline Explorer works perfectly with </a:t>
            </a:r>
            <a:r>
              <a:rPr lang="en-US" sz="1200" dirty="0" err="1">
                <a:solidFill>
                  <a:schemeClr val="accent4"/>
                </a:solidFill>
                <a:latin typeface="Concert One" pitchFamily="2" charset="0"/>
              </a:rPr>
              <a:t>EvtxECmd</a:t>
            </a:r>
            <a:r>
              <a:rPr lang="en-US" sz="1200" dirty="0">
                <a:solidFill>
                  <a:schemeClr val="accent4"/>
                </a:solidFill>
                <a:latin typeface="Concert One" pitchFamily="2" charset="0"/>
              </a:rPr>
              <a:t> by importing the CSV files that </a:t>
            </a:r>
            <a:r>
              <a:rPr lang="en-US" sz="1200" dirty="0" err="1">
                <a:solidFill>
                  <a:schemeClr val="accent4"/>
                </a:solidFill>
                <a:latin typeface="Concert One" pitchFamily="2" charset="0"/>
              </a:rPr>
              <a:t>EvtxECmd</a:t>
            </a:r>
            <a:r>
              <a:rPr lang="en-US" sz="1200" dirty="0">
                <a:solidFill>
                  <a:schemeClr val="accent4"/>
                </a:solidFill>
                <a:latin typeface="Concert One" pitchFamily="2" charset="0"/>
              </a:rPr>
              <a:t> creates, making event log analysis fast and efficient</a:t>
            </a:r>
            <a:endParaRPr sz="1200" dirty="0">
              <a:solidFill>
                <a:schemeClr val="accent4"/>
              </a:solidFill>
              <a:latin typeface="Concert One" pitchFamily="2" charset="0"/>
            </a:endParaRPr>
          </a:p>
        </p:txBody>
      </p:sp>
      <p:sp>
        <p:nvSpPr>
          <p:cNvPr id="359" name="Google Shape;359;p54">
            <a:extLst>
              <a:ext uri="{FF2B5EF4-FFF2-40B4-BE49-F238E27FC236}">
                <a16:creationId xmlns:a16="http://schemas.microsoft.com/office/drawing/2014/main" id="{996C541B-52BF-92F4-1CC1-E9AAFEE64F30}"/>
              </a:ext>
            </a:extLst>
          </p:cNvPr>
          <p:cNvSpPr txBox="1">
            <a:spLocks noGrp="1"/>
          </p:cNvSpPr>
          <p:nvPr>
            <p:ph type="title"/>
          </p:nvPr>
        </p:nvSpPr>
        <p:spPr>
          <a:xfrm>
            <a:off x="1045463" y="686225"/>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Timeline Explorer</a:t>
            </a:r>
            <a:endParaRPr sz="2000" dirty="0"/>
          </a:p>
        </p:txBody>
      </p:sp>
      <p:pic>
        <p:nvPicPr>
          <p:cNvPr id="360" name="Google Shape;360;p54">
            <a:extLst>
              <a:ext uri="{FF2B5EF4-FFF2-40B4-BE49-F238E27FC236}">
                <a16:creationId xmlns:a16="http://schemas.microsoft.com/office/drawing/2014/main" id="{9BE13860-8191-7BBE-A7E5-07C827B83CFE}"/>
              </a:ext>
            </a:extLst>
          </p:cNvPr>
          <p:cNvPicPr preferRelativeResize="0"/>
          <p:nvPr/>
        </p:nvPicPr>
        <p:blipFill>
          <a:blip r:embed="rId4">
            <a:alphaModFix amt="56000"/>
          </a:blip>
          <a:stretch>
            <a:fillRect/>
          </a:stretch>
        </p:blipFill>
        <p:spPr>
          <a:xfrm rot="10800000">
            <a:off x="1124175" y="1103650"/>
            <a:ext cx="1918825" cy="216200"/>
          </a:xfrm>
          <a:prstGeom prst="rect">
            <a:avLst/>
          </a:prstGeom>
          <a:noFill/>
          <a:ln>
            <a:noFill/>
          </a:ln>
        </p:spPr>
      </p:pic>
      <p:sp>
        <p:nvSpPr>
          <p:cNvPr id="364" name="Google Shape;364;p54">
            <a:extLst>
              <a:ext uri="{FF2B5EF4-FFF2-40B4-BE49-F238E27FC236}">
                <a16:creationId xmlns:a16="http://schemas.microsoft.com/office/drawing/2014/main" id="{DAA6283A-A310-C439-7917-7A3F12BB713F}"/>
              </a:ext>
            </a:extLst>
          </p:cNvPr>
          <p:cNvSpPr/>
          <p:nvPr/>
        </p:nvSpPr>
        <p:spPr>
          <a:xfrm rot="-2148808">
            <a:off x="4503588" y="1484090"/>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55606FE5-F9C7-AD4F-8999-911B2B29F06A}"/>
              </a:ext>
            </a:extLst>
          </p:cNvPr>
          <p:cNvSpPr/>
          <p:nvPr/>
        </p:nvSpPr>
        <p:spPr>
          <a:xfrm rot="5400000">
            <a:off x="8218575" y="3474031"/>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CE0DF141-2BB7-50D2-F66F-D52733950CCD}"/>
              </a:ext>
            </a:extLst>
          </p:cNvPr>
          <p:cNvPicPr preferRelativeResize="0"/>
          <p:nvPr/>
        </p:nvPicPr>
        <p:blipFill>
          <a:blip r:embed="rId5">
            <a:alphaModFix amt="80000"/>
          </a:blip>
          <a:stretch>
            <a:fillRect/>
          </a:stretch>
        </p:blipFill>
        <p:spPr>
          <a:xfrm rot="9230011" flipH="1">
            <a:off x="3381592" y="997759"/>
            <a:ext cx="1579416" cy="716443"/>
          </a:xfrm>
          <a:prstGeom prst="rect">
            <a:avLst/>
          </a:prstGeom>
          <a:noFill/>
          <a:ln>
            <a:noFill/>
          </a:ln>
        </p:spPr>
      </p:pic>
    </p:spTree>
    <p:extLst>
      <p:ext uri="{BB962C8B-B14F-4D97-AF65-F5344CB8AC3E}">
        <p14:creationId xmlns:p14="http://schemas.microsoft.com/office/powerpoint/2010/main" val="3653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par>
                                <p:cTn id="8" presetID="10" presetClass="entr" presetSubtype="0" fill="hold"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Eric Zimmerman |</a:t>
            </a:r>
          </a:p>
          <a:p>
            <a:pPr marL="0" lvl="0" indent="0" algn="l" rtl="0">
              <a:spcBef>
                <a:spcPts val="0"/>
              </a:spcBef>
              <a:spcAft>
                <a:spcPts val="0"/>
              </a:spcAft>
              <a:buNone/>
            </a:pPr>
            <a:r>
              <a:rPr lang="en-US" dirty="0"/>
              <a:t>SANS Institute</a:t>
            </a:r>
            <a:endParaRPr dirty="0"/>
          </a:p>
        </p:txBody>
      </p:sp>
      <p:sp>
        <p:nvSpPr>
          <p:cNvPr id="411" name="Google Shape;411;p58"/>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p>
            <a:pPr lvl="0"/>
            <a:r>
              <a:rPr lang="en-US" sz="1200" dirty="0">
                <a:solidFill>
                  <a:srgbClr val="00B0F0"/>
                </a:solidFill>
                <a:latin typeface="Concert One" pitchFamily="2" charset="0"/>
              </a:rPr>
              <a:t>In the field of Digital Forensics and Incident Response (DFIR), Eric Zimmerman is widely considered one of the most influential and significant contributors, he is also a former Federal Bureau of Investigation (FBI) Special Agent</a:t>
            </a:r>
            <a:br>
              <a:rPr lang="en" sz="1100" dirty="0">
                <a:latin typeface="Concert One" pitchFamily="2" charset="0"/>
              </a:rPr>
            </a:br>
            <a:endParaRPr sz="1100" dirty="0">
              <a:latin typeface="Concert One" pitchFamily="2" charset="0"/>
            </a:endParaRPr>
          </a:p>
          <a:p>
            <a:pPr lvl="0"/>
            <a:r>
              <a:rPr lang="en-US" sz="1100" dirty="0">
                <a:solidFill>
                  <a:srgbClr val="FF0000"/>
                </a:solidFill>
                <a:latin typeface="Concert One" pitchFamily="2" charset="0"/>
              </a:rPr>
              <a:t>At SANS, he teaches the </a:t>
            </a:r>
            <a:r>
              <a:rPr lang="en-US" sz="1100" dirty="0">
                <a:solidFill>
                  <a:srgbClr val="FF0000"/>
                </a:solidFill>
                <a:latin typeface="Concert One" pitchFamily="2" charset="0"/>
                <a:hlinkClick r:id="rId3">
                  <a:extLst>
                    <a:ext uri="{A12FA001-AC4F-418D-AE19-62706E023703}">
                      <ahyp:hlinkClr xmlns:ahyp="http://schemas.microsoft.com/office/drawing/2018/hyperlinkcolor" val="tx"/>
                    </a:ext>
                  </a:extLst>
                </a:hlinkClick>
              </a:rPr>
              <a:t>FOR508: Advanced Digital Forensics, Incident Response and Threat Hunting</a:t>
            </a:r>
            <a:r>
              <a:rPr lang="en-US" sz="1100" dirty="0">
                <a:solidFill>
                  <a:srgbClr val="FF0000"/>
                </a:solidFill>
                <a:latin typeface="Concert One" pitchFamily="2" charset="0"/>
              </a:rPr>
              <a:t> course, and is a two-time winner of the SANS DFIR </a:t>
            </a:r>
            <a:r>
              <a:rPr lang="en-US" sz="1100" dirty="0" err="1">
                <a:solidFill>
                  <a:srgbClr val="FF0000"/>
                </a:solidFill>
                <a:latin typeface="Concert One" pitchFamily="2" charset="0"/>
              </a:rPr>
              <a:t>NetWars</a:t>
            </a:r>
            <a:r>
              <a:rPr lang="en-US" sz="1100" dirty="0">
                <a:solidFill>
                  <a:srgbClr val="FF0000"/>
                </a:solidFill>
                <a:latin typeface="Concert One" pitchFamily="2" charset="0"/>
              </a:rPr>
              <a:t> Tournament (2014, 2015). </a:t>
            </a:r>
            <a:br>
              <a:rPr lang="en" sz="1100" dirty="0">
                <a:solidFill>
                  <a:srgbClr val="FF0000"/>
                </a:solidFill>
                <a:latin typeface="Concert One" pitchFamily="2" charset="0"/>
              </a:rPr>
            </a:br>
            <a:br>
              <a:rPr lang="en" sz="1100" dirty="0">
                <a:solidFill>
                  <a:schemeClr val="accent5"/>
                </a:solidFill>
                <a:latin typeface="Concert One" pitchFamily="2" charset="0"/>
              </a:rPr>
            </a:br>
            <a:endParaRPr sz="1100" dirty="0">
              <a:solidFill>
                <a:srgbClr val="00B050"/>
              </a:solidFill>
              <a:latin typeface="Concert One" pitchFamily="2" charset="0"/>
            </a:endParaRPr>
          </a:p>
          <a:p>
            <a:pPr lvl="0"/>
            <a:r>
              <a:rPr lang="en-US" sz="1100" dirty="0">
                <a:solidFill>
                  <a:srgbClr val="00B050"/>
                </a:solidFill>
                <a:latin typeface="Concert One" pitchFamily="2" charset="0"/>
              </a:rPr>
              <a:t>Created many world-class, open-source forensic tools. (</a:t>
            </a:r>
            <a:r>
              <a:rPr lang="en-US" sz="1100" dirty="0" err="1">
                <a:solidFill>
                  <a:srgbClr val="00B050"/>
                </a:solidFill>
                <a:latin typeface="Concert One" pitchFamily="2" charset="0"/>
              </a:rPr>
              <a:t>Shellbags</a:t>
            </a:r>
            <a:r>
              <a:rPr lang="en-US" sz="1100" dirty="0">
                <a:solidFill>
                  <a:srgbClr val="00B050"/>
                </a:solidFill>
                <a:latin typeface="Concert One" pitchFamily="2" charset="0"/>
              </a:rPr>
              <a:t> Explorer, Timeline Explorer, </a:t>
            </a:r>
            <a:r>
              <a:rPr lang="en-US" sz="1100" dirty="0" err="1">
                <a:solidFill>
                  <a:srgbClr val="00B050"/>
                </a:solidFill>
                <a:latin typeface="Concert One" pitchFamily="2" charset="0"/>
              </a:rPr>
              <a:t>EvtxECmd</a:t>
            </a:r>
            <a:r>
              <a:rPr lang="en-US" sz="1100" dirty="0">
                <a:solidFill>
                  <a:srgbClr val="00B050"/>
                </a:solidFill>
                <a:latin typeface="Concert One" pitchFamily="2" charset="0"/>
              </a:rPr>
              <a:t>, Registry Explorer, </a:t>
            </a:r>
            <a:r>
              <a:rPr lang="en-US" sz="1100" dirty="0" err="1">
                <a:solidFill>
                  <a:srgbClr val="00B050"/>
                </a:solidFill>
                <a:latin typeface="Concert One" pitchFamily="2" charset="0"/>
              </a:rPr>
              <a:t>etc</a:t>
            </a:r>
            <a:r>
              <a:rPr lang="en-US" sz="1100" dirty="0">
                <a:solidFill>
                  <a:srgbClr val="00B050"/>
                </a:solidFill>
                <a:latin typeface="Concert One" pitchFamily="2" charset="0"/>
              </a:rPr>
              <a:t>)</a:t>
            </a:r>
            <a:endParaRPr sz="1100" dirty="0">
              <a:solidFill>
                <a:srgbClr val="00B050"/>
              </a:solidFill>
              <a:latin typeface="Concert One" pitchFamily="2" charset="0"/>
            </a:endParaRPr>
          </a:p>
        </p:txBody>
      </p:sp>
      <p:sp>
        <p:nvSpPr>
          <p:cNvPr id="412" name="Google Shape;412;p58"/>
          <p:cNvSpPr txBox="1">
            <a:spLocks noGrp="1"/>
          </p:cNvSpPr>
          <p:nvPr>
            <p:ph type="title"/>
          </p:nvPr>
        </p:nvSpPr>
        <p:spPr>
          <a:xfrm>
            <a:off x="1002324" y="711181"/>
            <a:ext cx="2687701" cy="646132"/>
          </a:xfrm>
          <a:prstGeom prst="rect">
            <a:avLst/>
          </a:prstGeom>
        </p:spPr>
        <p:txBody>
          <a:bodyPr spcFirstLastPara="1" wrap="square" lIns="91425" tIns="91425" rIns="91425" bIns="91425" anchor="t" anchorCtr="0">
            <a:noAutofit/>
          </a:bodyPr>
          <a:lstStyle/>
          <a:p>
            <a:pPr lvl="0"/>
            <a:r>
              <a:rPr lang="en-US" dirty="0"/>
              <a:t>The DFIR Goat!  </a:t>
            </a:r>
            <a:r>
              <a:rPr lang="en-US" sz="1200" dirty="0"/>
              <a:t>(In my opinion)</a:t>
            </a:r>
          </a:p>
        </p:txBody>
      </p:sp>
      <p:pic>
        <p:nvPicPr>
          <p:cNvPr id="413" name="Google Shape;413;p58"/>
          <p:cNvPicPr preferRelativeResize="0"/>
          <p:nvPr/>
        </p:nvPicPr>
        <p:blipFill rotWithShape="1">
          <a:blip r:embed="rId4"/>
          <a:srcRect t="5891" b="5891"/>
          <a:stretch/>
        </p:blipFill>
        <p:spPr>
          <a:xfrm rot="-426459">
            <a:off x="1054628" y="1956680"/>
            <a:ext cx="1780381" cy="1570617"/>
          </a:xfrm>
          <a:prstGeom prst="rect">
            <a:avLst/>
          </a:prstGeom>
          <a:noFill/>
          <a:ln>
            <a:noFill/>
          </a:ln>
          <a:effectLst>
            <a:outerShdw blurRad="57150" dist="19050" dir="5400000" algn="bl" rotWithShape="0">
              <a:srgbClr val="000000">
                <a:alpha val="50000"/>
              </a:srgbClr>
            </a:outerShdw>
          </a:effectLst>
        </p:spPr>
      </p:pic>
      <p:sp>
        <p:nvSpPr>
          <p:cNvPr id="414" name="Google Shape;414;p58"/>
          <p:cNvSpPr/>
          <p:nvPr/>
        </p:nvSpPr>
        <p:spPr>
          <a:xfrm rot="-2700000">
            <a:off x="765274" y="2065491"/>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5" name="Google Shape;415;p58"/>
          <p:cNvSpPr/>
          <p:nvPr/>
        </p:nvSpPr>
        <p:spPr>
          <a:xfrm rot="-2700000">
            <a:off x="2517624" y="3175166"/>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16" name="Google Shape;416;p58"/>
          <p:cNvPicPr preferRelativeResize="0"/>
          <p:nvPr/>
        </p:nvPicPr>
        <p:blipFill>
          <a:blip r:embed="rId5">
            <a:alphaModFix amt="80000"/>
          </a:blip>
          <a:stretch>
            <a:fillRect/>
          </a:stretch>
        </p:blipFill>
        <p:spPr>
          <a:xfrm rot="-6023610">
            <a:off x="2786831" y="3004878"/>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1"/>
                                        </p:tgtEl>
                                        <p:attrNameLst>
                                          <p:attrName>style.visibility</p:attrName>
                                        </p:attrNameLst>
                                      </p:cBhvr>
                                      <p:to>
                                        <p:strVal val="visible"/>
                                      </p:to>
                                    </p:set>
                                    <p:anim calcmode="lin" valueType="num">
                                      <p:cBhvr additive="base">
                                        <p:cTn id="7" dur="1000"/>
                                        <p:tgtEl>
                                          <p:spTgt spid="4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p:cNvPicPr preferRelativeResize="0"/>
          <p:nvPr/>
        </p:nvPicPr>
        <p:blipFill>
          <a:blip r:embed="rId3">
            <a:alphaModFix amt="86000"/>
          </a:blip>
          <a:stretch>
            <a:fillRect/>
          </a:stretch>
        </p:blipFill>
        <p:spPr>
          <a:xfrm rot="9455883" flipH="1">
            <a:off x="1706560" y="1268589"/>
            <a:ext cx="1496149" cy="1160650"/>
          </a:xfrm>
          <a:prstGeom prst="rect">
            <a:avLst/>
          </a:prstGeom>
          <a:noFill/>
          <a:ln>
            <a:noFill/>
          </a:ln>
        </p:spPr>
      </p:pic>
      <p:sp>
        <p:nvSpPr>
          <p:cNvPr id="483" name="Google Shape;483;p62"/>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Tutorial</a:t>
            </a:r>
            <a:endParaRPr dirty="0"/>
          </a:p>
        </p:txBody>
      </p:sp>
      <p:sp>
        <p:nvSpPr>
          <p:cNvPr id="484" name="Google Shape;484;p62"/>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Concert One" pitchFamily="2" charset="0"/>
              </a:rPr>
              <a:t>Let’s try it out!</a:t>
            </a:r>
            <a:endParaRPr dirty="0">
              <a:solidFill>
                <a:schemeClr val="accent4"/>
              </a:solidFill>
              <a:latin typeface="Concert One" pitchFamily="2" charset="0"/>
            </a:endParaRPr>
          </a:p>
        </p:txBody>
      </p:sp>
      <p:sp>
        <p:nvSpPr>
          <p:cNvPr id="485" name="Google Shape;485;p62"/>
          <p:cNvSpPr txBox="1">
            <a:spLocks noGrp="1"/>
          </p:cNvSpPr>
          <p:nvPr>
            <p:ph type="title" idx="2"/>
          </p:nvPr>
        </p:nvSpPr>
        <p:spPr>
          <a:xfrm>
            <a:off x="1640100" y="1347913"/>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486" name="Google Shape;486;p62"/>
          <p:cNvPicPr preferRelativeResize="0"/>
          <p:nvPr/>
        </p:nvPicPr>
        <p:blipFill rotWithShape="1">
          <a:blip r:embed="rId4"/>
          <a:srcRect l="5602" r="5602"/>
          <a:stretch/>
        </p:blipFill>
        <p:spPr>
          <a:xfrm rot="445224">
            <a:off x="5265536" y="1357086"/>
            <a:ext cx="2946284" cy="2488505"/>
          </a:xfrm>
          <a:prstGeom prst="rect">
            <a:avLst/>
          </a:prstGeom>
          <a:noFill/>
          <a:ln>
            <a:noFill/>
          </a:ln>
          <a:effectLst>
            <a:outerShdw blurRad="57150" dist="19050" dir="5400000" algn="bl" rotWithShape="0">
              <a:srgbClr val="000000">
                <a:alpha val="50000"/>
              </a:srgbClr>
            </a:outerShdw>
          </a:effectLst>
        </p:spPr>
      </p:pic>
      <p:sp>
        <p:nvSpPr>
          <p:cNvPr id="487" name="Google Shape;487;p62"/>
          <p:cNvSpPr/>
          <p:nvPr/>
        </p:nvSpPr>
        <p:spPr>
          <a:xfrm rot="-594043">
            <a:off x="5239927" y="94188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p:cNvSpPr/>
          <p:nvPr/>
        </p:nvSpPr>
        <p:spPr>
          <a:xfrm rot="-594043">
            <a:off x="7483974" y="368966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62"/>
          <p:cNvPicPr preferRelativeResize="0"/>
          <p:nvPr/>
        </p:nvPicPr>
        <p:blipFill>
          <a:blip r:embed="rId5">
            <a:alphaModFix/>
          </a:blip>
          <a:stretch>
            <a:fillRect/>
          </a:stretch>
        </p:blipFill>
        <p:spPr>
          <a:xfrm>
            <a:off x="98897" y="3897188"/>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 name="Picture 4">
            <a:extLst>
              <a:ext uri="{FF2B5EF4-FFF2-40B4-BE49-F238E27FC236}">
                <a16:creationId xmlns:a16="http://schemas.microsoft.com/office/drawing/2014/main" id="{D97D9E69-2014-9D56-C830-646F5DA2EA6F}"/>
              </a:ext>
            </a:extLst>
          </p:cNvPr>
          <p:cNvPicPr>
            <a:picLocks noChangeAspect="1"/>
          </p:cNvPicPr>
          <p:nvPr/>
        </p:nvPicPr>
        <p:blipFill>
          <a:blip r:embed="rId3"/>
          <a:stretch>
            <a:fillRect/>
          </a:stretch>
        </p:blipFill>
        <p:spPr>
          <a:xfrm>
            <a:off x="746819" y="1763602"/>
            <a:ext cx="3011964" cy="1887712"/>
          </a:xfrm>
          <a:prstGeom prst="rect">
            <a:avLst/>
          </a:prstGeom>
        </p:spPr>
      </p:pic>
      <p:sp>
        <p:nvSpPr>
          <p:cNvPr id="549" name="Google Shape;549;p65"/>
          <p:cNvSpPr txBox="1">
            <a:spLocks noGrp="1"/>
          </p:cNvSpPr>
          <p:nvPr>
            <p:ph type="title" idx="4"/>
          </p:nvPr>
        </p:nvSpPr>
        <p:spPr>
          <a:xfrm>
            <a:off x="4879916" y="3331249"/>
            <a:ext cx="3476309" cy="495300"/>
          </a:xfrm>
          <a:prstGeom prst="rect">
            <a:avLst/>
          </a:prstGeom>
        </p:spPr>
        <p:txBody>
          <a:bodyPr spcFirstLastPara="1" wrap="square" lIns="91425" tIns="91425" rIns="91425" bIns="91425" anchor="ctr" anchorCtr="0">
            <a:noAutofit/>
          </a:bodyPr>
          <a:lstStyle/>
          <a:p>
            <a:pPr lvl="0"/>
            <a:r>
              <a:rPr lang="en-US" sz="1600" dirty="0"/>
              <a:t>Filtering To Include Only Specific Event IDs In CSV Output</a:t>
            </a:r>
            <a:endParaRPr sz="1600" dirty="0"/>
          </a:p>
        </p:txBody>
      </p:sp>
      <p:sp>
        <p:nvSpPr>
          <p:cNvPr id="550" name="Google Shape;550;p65"/>
          <p:cNvSpPr txBox="1">
            <a:spLocks noGrp="1"/>
          </p:cNvSpPr>
          <p:nvPr>
            <p:ph type="subTitle" idx="3"/>
          </p:nvPr>
        </p:nvSpPr>
        <p:spPr>
          <a:xfrm>
            <a:off x="4909102" y="2668368"/>
            <a:ext cx="3417896" cy="534900"/>
          </a:xfrm>
          <a:prstGeom prst="rect">
            <a:avLst/>
          </a:prstGeom>
        </p:spPr>
        <p:txBody>
          <a:bodyPr spcFirstLastPara="1" wrap="square" lIns="91425" tIns="91425" rIns="91425" bIns="91425" anchor="t" anchorCtr="0">
            <a:noAutofit/>
          </a:bodyPr>
          <a:lstStyle/>
          <a:p>
            <a:pPr marL="0" lvl="0" indent="0"/>
            <a:r>
              <a:rPr lang="en-US" sz="1000" dirty="0">
                <a:solidFill>
                  <a:schemeClr val="dk1"/>
                </a:solidFill>
              </a:rPr>
              <a:t>EvtxECmd.exe -d "location of the directory" --csv "location where you want to save the file" --</a:t>
            </a:r>
            <a:r>
              <a:rPr lang="en-US" sz="1000" dirty="0" err="1">
                <a:solidFill>
                  <a:schemeClr val="dk1"/>
                </a:solidFill>
              </a:rPr>
              <a:t>csvf</a:t>
            </a:r>
            <a:r>
              <a:rPr lang="en-US" sz="1000" dirty="0">
                <a:solidFill>
                  <a:schemeClr val="dk1"/>
                </a:solidFill>
              </a:rPr>
              <a:t> Filename.csv</a:t>
            </a:r>
          </a:p>
        </p:txBody>
      </p:sp>
      <p:sp>
        <p:nvSpPr>
          <p:cNvPr id="551" name="Google Shape;551;p65"/>
          <p:cNvSpPr txBox="1">
            <a:spLocks noGrp="1"/>
          </p:cNvSpPr>
          <p:nvPr>
            <p:ph type="title"/>
          </p:nvPr>
        </p:nvSpPr>
        <p:spPr>
          <a:xfrm>
            <a:off x="5097100" y="965775"/>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Converting Single EVTX File Into CSV</a:t>
            </a:r>
            <a:endParaRPr sz="1600" dirty="0"/>
          </a:p>
        </p:txBody>
      </p:sp>
      <p:sp>
        <p:nvSpPr>
          <p:cNvPr id="552" name="Google Shape;552;p65"/>
          <p:cNvSpPr txBox="1">
            <a:spLocks noGrp="1"/>
          </p:cNvSpPr>
          <p:nvPr>
            <p:ph type="title" idx="2"/>
          </p:nvPr>
        </p:nvSpPr>
        <p:spPr>
          <a:xfrm>
            <a:off x="5097100" y="2148512"/>
            <a:ext cx="3042000" cy="495300"/>
          </a:xfrm>
          <a:prstGeom prst="rect">
            <a:avLst/>
          </a:prstGeom>
        </p:spPr>
        <p:txBody>
          <a:bodyPr spcFirstLastPara="1" wrap="square" lIns="91425" tIns="91425" rIns="91425" bIns="91425" anchor="ctr" anchorCtr="0">
            <a:noAutofit/>
          </a:bodyPr>
          <a:lstStyle/>
          <a:p>
            <a:pPr lvl="0"/>
            <a:r>
              <a:rPr lang="en-US" sz="1600" dirty="0"/>
              <a:t>Converting ALL EVTX Files In A Directory Into A Single  CSV</a:t>
            </a:r>
          </a:p>
        </p:txBody>
      </p:sp>
      <p:sp>
        <p:nvSpPr>
          <p:cNvPr id="553" name="Google Shape;553;p65"/>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p>
            <a:pPr marL="0" lvl="0" indent="0"/>
            <a:r>
              <a:rPr lang="en-US" sz="1000" dirty="0">
                <a:solidFill>
                  <a:schemeClr val="dk1"/>
                </a:solidFill>
              </a:rPr>
              <a:t>EvtxECmd.exe -d "location of the directory" --csv "location where you want to save the file" --</a:t>
            </a:r>
            <a:r>
              <a:rPr lang="en-US" sz="1000" dirty="0" err="1">
                <a:solidFill>
                  <a:schemeClr val="dk1"/>
                </a:solidFill>
              </a:rPr>
              <a:t>csvf</a:t>
            </a:r>
            <a:r>
              <a:rPr lang="en-US" sz="1000" dirty="0">
                <a:solidFill>
                  <a:schemeClr val="dk1"/>
                </a:solidFill>
              </a:rPr>
              <a:t> Filename.csv –</a:t>
            </a:r>
            <a:r>
              <a:rPr lang="en-US" sz="1000" dirty="0" err="1">
                <a:solidFill>
                  <a:schemeClr val="dk1"/>
                </a:solidFill>
              </a:rPr>
              <a:t>inc</a:t>
            </a:r>
            <a:r>
              <a:rPr lang="en-US" sz="1000" dirty="0">
                <a:solidFill>
                  <a:schemeClr val="dk1"/>
                </a:solidFill>
              </a:rPr>
              <a:t> “</a:t>
            </a:r>
            <a:r>
              <a:rPr lang="en-US" sz="1000" dirty="0" err="1">
                <a:solidFill>
                  <a:schemeClr val="dk1"/>
                </a:solidFill>
              </a:rPr>
              <a:t>eventid</a:t>
            </a:r>
            <a:r>
              <a:rPr lang="en-US" sz="1000" dirty="0">
                <a:solidFill>
                  <a:schemeClr val="dk1"/>
                </a:solidFill>
              </a:rPr>
              <a:t>”</a:t>
            </a:r>
          </a:p>
        </p:txBody>
      </p:sp>
      <p:sp>
        <p:nvSpPr>
          <p:cNvPr id="554" name="Google Shape;554;p65"/>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Converting EVTX’s to CSV’s</a:t>
            </a:r>
            <a:endParaRPr dirty="0"/>
          </a:p>
        </p:txBody>
      </p:sp>
      <p:sp>
        <p:nvSpPr>
          <p:cNvPr id="555" name="Google Shape;555;p65"/>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p>
            <a:pPr marL="0" lvl="0" indent="0"/>
            <a:r>
              <a:rPr lang="en-US" sz="1000" dirty="0">
                <a:solidFill>
                  <a:schemeClr val="dk1"/>
                </a:solidFill>
              </a:rPr>
              <a:t>EvtxECmd.exe -f "location of .</a:t>
            </a:r>
            <a:r>
              <a:rPr lang="en-US" sz="1000" dirty="0" err="1">
                <a:solidFill>
                  <a:schemeClr val="dk1"/>
                </a:solidFill>
              </a:rPr>
              <a:t>evtx</a:t>
            </a:r>
            <a:r>
              <a:rPr lang="en-US" sz="1000" dirty="0">
                <a:solidFill>
                  <a:schemeClr val="dk1"/>
                </a:solidFill>
              </a:rPr>
              <a:t> file" --csv "location where you want to save the file" --</a:t>
            </a:r>
            <a:r>
              <a:rPr lang="en-US" sz="1000" dirty="0" err="1">
                <a:solidFill>
                  <a:schemeClr val="dk1"/>
                </a:solidFill>
              </a:rPr>
              <a:t>csvf</a:t>
            </a:r>
            <a:r>
              <a:rPr lang="en-US" sz="1000" dirty="0">
                <a:solidFill>
                  <a:schemeClr val="dk1"/>
                </a:solidFill>
              </a:rPr>
              <a:t> Filename.csv</a:t>
            </a:r>
            <a:endParaRPr sz="1000" dirty="0">
              <a:solidFill>
                <a:schemeClr val="dk1"/>
              </a:solidFill>
            </a:endParaRPr>
          </a:p>
        </p:txBody>
      </p:sp>
      <p:pic>
        <p:nvPicPr>
          <p:cNvPr id="556" name="Google Shape;556;p65"/>
          <p:cNvPicPr preferRelativeResize="0"/>
          <p:nvPr/>
        </p:nvPicPr>
        <p:blipFill rotWithShape="1">
          <a:blip r:embed="rId4">
            <a:alphaModFix amt="78000"/>
          </a:blip>
          <a:srcRect l="19967"/>
          <a:stretch/>
        </p:blipFill>
        <p:spPr>
          <a:xfrm rot="-899972">
            <a:off x="3838056" y="2286846"/>
            <a:ext cx="1062207" cy="569807"/>
          </a:xfrm>
          <a:prstGeom prst="rect">
            <a:avLst/>
          </a:prstGeom>
          <a:noFill/>
          <a:ln>
            <a:noFill/>
          </a:ln>
        </p:spPr>
      </p:pic>
      <p:sp>
        <p:nvSpPr>
          <p:cNvPr id="558" name="Google Shape;558;p65"/>
          <p:cNvSpPr/>
          <p:nvPr/>
        </p:nvSpPr>
        <p:spPr>
          <a:xfrm rot="2862786">
            <a:off x="3300047" y="1535800"/>
            <a:ext cx="860245" cy="455606"/>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8;p65">
            <a:extLst>
              <a:ext uri="{FF2B5EF4-FFF2-40B4-BE49-F238E27FC236}">
                <a16:creationId xmlns:a16="http://schemas.microsoft.com/office/drawing/2014/main" id="{C27286AF-ABEB-50F3-09CC-12538F8F4DFC}"/>
              </a:ext>
            </a:extLst>
          </p:cNvPr>
          <p:cNvSpPr/>
          <p:nvPr/>
        </p:nvSpPr>
        <p:spPr>
          <a:xfrm rot="14787397">
            <a:off x="367431" y="3479424"/>
            <a:ext cx="899142" cy="45288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par>
                                <p:cTn id="8" presetID="10" presetClass="entr" presetSubtype="0" fill="hold" nodeType="withEffect">
                                  <p:stCondLst>
                                    <p:cond delay="0"/>
                                  </p:stCondLst>
                                  <p:childTnLst>
                                    <p:set>
                                      <p:cBhvr>
                                        <p:cTn id="9" dur="1" fill="hold">
                                          <p:stCondLst>
                                            <p:cond delay="0"/>
                                          </p:stCondLst>
                                        </p:cTn>
                                        <p:tgtEl>
                                          <p:spTgt spid="550"/>
                                        </p:tgtEl>
                                        <p:attrNameLst>
                                          <p:attrName>style.visibility</p:attrName>
                                        </p:attrNameLst>
                                      </p:cBhvr>
                                      <p:to>
                                        <p:strVal val="visible"/>
                                      </p:to>
                                    </p:set>
                                    <p:animEffect transition="in" filter="fade">
                                      <p:cBhvr>
                                        <p:cTn id="10" dur="1000"/>
                                        <p:tgtEl>
                                          <p:spTgt spid="550"/>
                                        </p:tgtEl>
                                      </p:cBhvr>
                                    </p:animEffect>
                                  </p:childTnLst>
                                </p:cTn>
                              </p:par>
                              <p:par>
                                <p:cTn id="11" presetID="10" presetClass="entr" presetSubtype="0" fill="hold" nodeType="withEffect">
                                  <p:stCondLst>
                                    <p:cond delay="0"/>
                                  </p:stCondLst>
                                  <p:childTnLst>
                                    <p:set>
                                      <p:cBhvr>
                                        <p:cTn id="12" dur="1" fill="hold">
                                          <p:stCondLst>
                                            <p:cond delay="0"/>
                                          </p:stCondLst>
                                        </p:cTn>
                                        <p:tgtEl>
                                          <p:spTgt spid="551"/>
                                        </p:tgtEl>
                                        <p:attrNameLst>
                                          <p:attrName>style.visibility</p:attrName>
                                        </p:attrNameLst>
                                      </p:cBhvr>
                                      <p:to>
                                        <p:strVal val="visible"/>
                                      </p:to>
                                    </p:set>
                                    <p:animEffect transition="in" filter="fade">
                                      <p:cBhvr>
                                        <p:cTn id="13" dur="1000"/>
                                        <p:tgtEl>
                                          <p:spTgt spid="551"/>
                                        </p:tgtEl>
                                      </p:cBhvr>
                                    </p:animEffect>
                                  </p:childTnLst>
                                </p:cTn>
                              </p:par>
                              <p:par>
                                <p:cTn id="14" presetID="10" presetClass="entr" presetSubtype="0" fill="hold" nodeType="withEffect">
                                  <p:stCondLst>
                                    <p:cond delay="0"/>
                                  </p:stCondLst>
                                  <p:childTnLst>
                                    <p:set>
                                      <p:cBhvr>
                                        <p:cTn id="15" dur="1" fill="hold">
                                          <p:stCondLst>
                                            <p:cond delay="0"/>
                                          </p:stCondLst>
                                        </p:cTn>
                                        <p:tgtEl>
                                          <p:spTgt spid="552"/>
                                        </p:tgtEl>
                                        <p:attrNameLst>
                                          <p:attrName>style.visibility</p:attrName>
                                        </p:attrNameLst>
                                      </p:cBhvr>
                                      <p:to>
                                        <p:strVal val="visible"/>
                                      </p:to>
                                    </p:set>
                                    <p:animEffect transition="in" filter="fade">
                                      <p:cBhvr>
                                        <p:cTn id="16" dur="1000"/>
                                        <p:tgtEl>
                                          <p:spTgt spid="552"/>
                                        </p:tgtEl>
                                      </p:cBhvr>
                                    </p:animEffect>
                                  </p:childTnLst>
                                </p:cTn>
                              </p:par>
                              <p:par>
                                <p:cTn id="17" presetID="10" presetClass="entr" presetSubtype="0" fill="hold" nodeType="withEffect">
                                  <p:stCondLst>
                                    <p:cond delay="0"/>
                                  </p:stCondLst>
                                  <p:childTnLst>
                                    <p:set>
                                      <p:cBhvr>
                                        <p:cTn id="18" dur="1" fill="hold">
                                          <p:stCondLst>
                                            <p:cond delay="0"/>
                                          </p:stCondLst>
                                        </p:cTn>
                                        <p:tgtEl>
                                          <p:spTgt spid="553"/>
                                        </p:tgtEl>
                                        <p:attrNameLst>
                                          <p:attrName>style.visibility</p:attrName>
                                        </p:attrNameLst>
                                      </p:cBhvr>
                                      <p:to>
                                        <p:strVal val="visible"/>
                                      </p:to>
                                    </p:set>
                                    <p:animEffect transition="in" filter="fade">
                                      <p:cBhvr>
                                        <p:cTn id="19" dur="1000"/>
                                        <p:tgtEl>
                                          <p:spTgt spid="553"/>
                                        </p:tgtEl>
                                      </p:cBhvr>
                                    </p:animEffect>
                                  </p:childTnLst>
                                </p:cTn>
                              </p:par>
                              <p:par>
                                <p:cTn id="20" presetID="10" presetClass="entr" presetSubtype="0" fill="hold" nodeType="withEffect">
                                  <p:stCondLst>
                                    <p:cond delay="0"/>
                                  </p:stCondLst>
                                  <p:childTnLst>
                                    <p:set>
                                      <p:cBhvr>
                                        <p:cTn id="21" dur="1" fill="hold">
                                          <p:stCondLst>
                                            <p:cond delay="0"/>
                                          </p:stCondLst>
                                        </p:cTn>
                                        <p:tgtEl>
                                          <p:spTgt spid="555"/>
                                        </p:tgtEl>
                                        <p:attrNameLst>
                                          <p:attrName>style.visibility</p:attrName>
                                        </p:attrNameLst>
                                      </p:cBhvr>
                                      <p:to>
                                        <p:strVal val="visible"/>
                                      </p:to>
                                    </p:set>
                                    <p:animEffect transition="in" filter="fade">
                                      <p:cBhvr>
                                        <p:cTn id="22"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774</Words>
  <Application>Microsoft Office PowerPoint</Application>
  <PresentationFormat>On-screen Show (16:9)</PresentationFormat>
  <Paragraphs>54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Anonymous Pro</vt:lpstr>
      <vt:lpstr>Concert One</vt:lpstr>
      <vt:lpstr>Roboto Mono Medium</vt:lpstr>
      <vt:lpstr>Wingdings</vt:lpstr>
      <vt:lpstr>Coming Soon</vt:lpstr>
      <vt:lpstr>Arial</vt:lpstr>
      <vt:lpstr>Notebook Lesson by Slidesgo</vt:lpstr>
      <vt:lpstr>ParsEVTX:  Simplifying EVTX Analysis</vt:lpstr>
      <vt:lpstr>EVTX Files</vt:lpstr>
      <vt:lpstr>EVTX Files</vt:lpstr>
      <vt:lpstr>Windows organizes EVTX files into different categories based on the type of events they record</vt:lpstr>
      <vt:lpstr>Why Should We Use EvtxECmd?</vt:lpstr>
      <vt:lpstr>Timeline Explorer</vt:lpstr>
      <vt:lpstr>The DFIR Goat!  (In my opinion)</vt:lpstr>
      <vt:lpstr>Tutorial</vt:lpstr>
      <vt:lpstr>Filtering To Include Only Specific Event IDs In CSV Output</vt:lpstr>
      <vt:lpstr>What are EventIDs?</vt:lpstr>
      <vt:lpstr>Utilizing A.I</vt:lpstr>
      <vt:lpstr>Starting the Analysis</vt:lpstr>
      <vt:lpstr>The Prompt</vt:lpstr>
      <vt:lpstr>Thank You! (time for some 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eric hendryani</dc:creator>
  <cp:lastModifiedBy>ERIC HENDRYANI</cp:lastModifiedBy>
  <cp:revision>2</cp:revision>
  <dcterms:modified xsi:type="dcterms:W3CDTF">2025-10-31T09:47:00Z</dcterms:modified>
</cp:coreProperties>
</file>